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1935521788" r:id="rId2"/>
    <p:sldId id="1935521790" r:id="rId3"/>
    <p:sldId id="1935521789" r:id="rId4"/>
    <p:sldId id="1935521791" r:id="rId5"/>
    <p:sldId id="1448940303" r:id="rId6"/>
    <p:sldId id="1935521787" r:id="rId7"/>
    <p:sldId id="1935521796" r:id="rId8"/>
    <p:sldId id="1935521792" r:id="rId9"/>
    <p:sldId id="1935521794" r:id="rId10"/>
    <p:sldId id="1176688693" r:id="rId11"/>
    <p:sldId id="1935521795"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84B"/>
    <a:srgbClr val="ABD9E9"/>
    <a:srgbClr val="BEBEBE"/>
    <a:srgbClr val="77F33B"/>
    <a:srgbClr val="2627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8" autoAdjust="0"/>
    <p:restoredTop sz="85067"/>
  </p:normalViewPr>
  <p:slideViewPr>
    <p:cSldViewPr snapToGrid="0">
      <p:cViewPr varScale="1">
        <p:scale>
          <a:sx n="76" d="100"/>
          <a:sy n="76" d="100"/>
        </p:scale>
        <p:origin x="2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075E64-B215-2A43-80A1-942FF3174F90}" type="datetimeFigureOut">
              <a:rPr lang="en-US" smtClean="0"/>
              <a:t>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FAF27-6D25-0D40-A0F2-E95BAA183940}" type="slidenum">
              <a:rPr lang="en-US" smtClean="0"/>
              <a:t>‹#›</a:t>
            </a:fld>
            <a:endParaRPr lang="en-US"/>
          </a:p>
        </p:txBody>
      </p:sp>
    </p:spTree>
    <p:extLst>
      <p:ext uri="{BB962C8B-B14F-4D97-AF65-F5344CB8AC3E}">
        <p14:creationId xmlns:p14="http://schemas.microsoft.com/office/powerpoint/2010/main" val="28236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Hi, my name’s Nick </a:t>
            </a:r>
            <a:r>
              <a:rPr lang="en-US" sz="1200" kern="1200" dirty="0" err="1" smtClean="0">
                <a:solidFill>
                  <a:schemeClr val="tx1"/>
                </a:solidFill>
                <a:effectLst/>
                <a:latin typeface="+mn-lt"/>
                <a:ea typeface="+mn-ea"/>
                <a:cs typeface="+mn-cs"/>
              </a:rPr>
              <a:t>Michalak</a:t>
            </a:r>
            <a:r>
              <a:rPr lang="en-US" sz="1200" kern="1200" dirty="0" smtClean="0">
                <a:solidFill>
                  <a:schemeClr val="tx1"/>
                </a:solidFill>
                <a:effectLst/>
                <a:latin typeface="+mn-lt"/>
                <a:ea typeface="+mn-ea"/>
                <a:cs typeface="+mn-cs"/>
              </a:rPr>
              <a:t> and I work with Josh Ackerman at the University of Michigan. I’m interested in how people perceive infectious disease.  </a:t>
            </a:r>
          </a:p>
        </p:txBody>
      </p:sp>
      <p:sp>
        <p:nvSpPr>
          <p:cNvPr id="4" name="Slide Number Placeholder 3"/>
          <p:cNvSpPr>
            <a:spLocks noGrp="1"/>
          </p:cNvSpPr>
          <p:nvPr>
            <p:ph type="sldNum" sz="quarter" idx="10"/>
          </p:nvPr>
        </p:nvSpPr>
        <p:spPr/>
        <p:txBody>
          <a:bodyPr/>
          <a:lstStyle/>
          <a:p>
            <a:fld id="{749FAF27-6D25-0D40-A0F2-E95BAA183940}" type="slidenum">
              <a:rPr lang="en-US" smtClean="0"/>
              <a:t>1</a:t>
            </a:fld>
            <a:endParaRPr lang="en-US"/>
          </a:p>
        </p:txBody>
      </p:sp>
    </p:spTree>
    <p:extLst>
      <p:ext uri="{BB962C8B-B14F-4D97-AF65-F5344CB8AC3E}">
        <p14:creationId xmlns:p14="http://schemas.microsoft.com/office/powerpoint/2010/main" val="180101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get a feel for what I mean, just take a second and think to yourself, what comes to mind when you picture someone who might get you sick?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My prediction is that, whoever or whatever you’re imagining right now, the features that you see are not exhaustive diagnostic cues of infectious disease. That’s because harmful pathogens and the symptoms they cause in people are practically infinite; it would be impossible for you to develop a truly accurate portrait of what all disease looks like. One potential evolutionary solution to this problem is to cut corners;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‘play it safe’ and assume that anyone who looks or acts </a:t>
            </a:r>
            <a:r>
              <a:rPr lang="en-US" sz="1200" kern="1200" dirty="0" err="1" smtClean="0">
                <a:solidFill>
                  <a:schemeClr val="tx1"/>
                </a:solidFill>
                <a:effectLst/>
                <a:latin typeface="+mn-lt"/>
                <a:ea typeface="+mn-ea"/>
                <a:cs typeface="+mn-cs"/>
              </a:rPr>
              <a:t>kinda</a:t>
            </a:r>
            <a:r>
              <a:rPr lang="en-US" sz="1200" kern="1200" dirty="0" smtClean="0">
                <a:solidFill>
                  <a:schemeClr val="tx1"/>
                </a:solidFill>
                <a:effectLst/>
                <a:latin typeface="+mn-lt"/>
                <a:ea typeface="+mn-ea"/>
                <a:cs typeface="+mn-cs"/>
              </a:rPr>
              <a:t>’ strange is going to get you sick.</a:t>
            </a:r>
            <a:endParaRPr lang="en-US" dirty="0"/>
          </a:p>
        </p:txBody>
      </p:sp>
      <p:sp>
        <p:nvSpPr>
          <p:cNvPr id="4" name="Slide Number Placeholder 3"/>
          <p:cNvSpPr>
            <a:spLocks noGrp="1"/>
          </p:cNvSpPr>
          <p:nvPr>
            <p:ph type="sldNum" sz="quarter" idx="10"/>
          </p:nvPr>
        </p:nvSpPr>
        <p:spPr/>
        <p:txBody>
          <a:bodyPr/>
          <a:lstStyle/>
          <a:p>
            <a:fld id="{749FAF27-6D25-0D40-A0F2-E95BAA183940}" type="slidenum">
              <a:rPr lang="en-US" smtClean="0"/>
              <a:t>2</a:t>
            </a:fld>
            <a:endParaRPr lang="en-US"/>
          </a:p>
        </p:txBody>
      </p:sp>
    </p:spTree>
    <p:extLst>
      <p:ext uri="{BB962C8B-B14F-4D97-AF65-F5344CB8AC3E}">
        <p14:creationId xmlns:p14="http://schemas.microsoft.com/office/powerpoint/2010/main" val="271891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assumption has fueled a growing body of literature suggesting that whether people are chronically or incidentally threatened by infectious disease, they tend to respond to people with strange or atypical features as if these individuals are infected. For example, one series of experiments demonstrated that disease threat can increase attention toward disfigured faces; other studies have linked disease threat to xenophobia and anti-fat attitudes.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people seem to </a:t>
            </a:r>
            <a:r>
              <a:rPr lang="en-US" sz="1200" b="1" kern="1200" dirty="0" smtClean="0">
                <a:solidFill>
                  <a:schemeClr val="tx1"/>
                </a:solidFill>
                <a:effectLst/>
                <a:latin typeface="+mn-lt"/>
                <a:ea typeface="+mn-ea"/>
                <a:cs typeface="+mn-cs"/>
              </a:rPr>
              <a:t>respond</a:t>
            </a:r>
            <a:r>
              <a:rPr lang="en-US" sz="1200" kern="1200" dirty="0" smtClean="0">
                <a:solidFill>
                  <a:schemeClr val="tx1"/>
                </a:solidFill>
                <a:effectLst/>
                <a:latin typeface="+mn-lt"/>
                <a:ea typeface="+mn-ea"/>
                <a:cs typeface="+mn-cs"/>
              </a:rPr>
              <a:t> to these atypical features as if they signal infectious disease, but we don’t know which facial features naturally emerge when people think about someone who is infected. So, in our research, wanted to know…</a:t>
            </a:r>
          </a:p>
          <a:p>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First, what does an infected person look like in the minds of participants?</a:t>
            </a:r>
          </a:p>
          <a:p>
            <a:pPr lvl="0"/>
            <a:r>
              <a:rPr lang="en-US" sz="1200" kern="1200" dirty="0" smtClean="0">
                <a:solidFill>
                  <a:schemeClr val="tx1"/>
                </a:solidFill>
                <a:effectLst/>
                <a:latin typeface="+mn-lt"/>
                <a:ea typeface="+mn-ea"/>
                <a:cs typeface="+mn-cs"/>
              </a:rPr>
              <a:t>Second, does this mental image have generally negative features, or are its features specific to pathogen threats?</a:t>
            </a:r>
          </a:p>
          <a:p>
            <a:pPr lvl="0"/>
            <a:r>
              <a:rPr lang="en-US" sz="1200" kern="1200" dirty="0" smtClean="0">
                <a:solidFill>
                  <a:schemeClr val="tx1"/>
                </a:solidFill>
                <a:effectLst/>
                <a:latin typeface="+mn-lt"/>
                <a:ea typeface="+mn-ea"/>
                <a:cs typeface="+mn-cs"/>
              </a:rPr>
              <a:t>Finally, given what this image looks like, does it motivate adaptive behavior? So, does it look like someone you’d want to stay away from?</a:t>
            </a:r>
          </a:p>
        </p:txBody>
      </p:sp>
      <p:sp>
        <p:nvSpPr>
          <p:cNvPr id="4" name="Slide Number Placeholder 3"/>
          <p:cNvSpPr>
            <a:spLocks noGrp="1"/>
          </p:cNvSpPr>
          <p:nvPr>
            <p:ph type="sldNum" sz="quarter" idx="10"/>
          </p:nvPr>
        </p:nvSpPr>
        <p:spPr/>
        <p:txBody>
          <a:bodyPr/>
          <a:lstStyle/>
          <a:p>
            <a:fld id="{749FAF27-6D25-0D40-A0F2-E95BAA183940}" type="slidenum">
              <a:rPr lang="en-US" smtClean="0"/>
              <a:t>3</a:t>
            </a:fld>
            <a:endParaRPr lang="en-US"/>
          </a:p>
        </p:txBody>
      </p:sp>
    </p:spTree>
    <p:extLst>
      <p:ext uri="{BB962C8B-B14F-4D97-AF65-F5344CB8AC3E}">
        <p14:creationId xmlns:p14="http://schemas.microsoft.com/office/powerpoint/2010/main" val="185181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first step to address these questions, we had Michigan undergraduates participate in a reverse correlation task, which allowed us to generate mental images of an infected person without making any assumptions about what those images look like.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Participants selected the more ‘germy’ face among 400 pairs of faces whose features have been garbled with random noise masks.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After data collection, we used their selections to create their mental image of germy. Here's</a:t>
            </a:r>
            <a:r>
              <a:rPr lang="en-US" sz="1200" kern="1200" baseline="0" dirty="0" smtClean="0">
                <a:solidFill>
                  <a:schemeClr val="tx1"/>
                </a:solidFill>
                <a:effectLst/>
                <a:latin typeface="+mn-lt"/>
                <a:ea typeface="+mn-ea"/>
                <a:cs typeface="+mn-cs"/>
              </a:rPr>
              <a:t> what we get.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image on the right is an average of the images participants selected as more germy. The image on the left is anti-image: this is an average of the images participants did not select as more germy.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order to measure the features of these images, in the second phase of this study, we pre-registered an </a:t>
            </a:r>
            <a:r>
              <a:rPr lang="en-US" sz="1200" kern="1200" dirty="0" err="1" smtClean="0">
                <a:solidFill>
                  <a:schemeClr val="tx1"/>
                </a:solidFill>
                <a:effectLst/>
                <a:latin typeface="+mn-lt"/>
                <a:ea typeface="+mn-ea"/>
                <a:cs typeface="+mn-cs"/>
              </a:rPr>
              <a:t>MTurk</a:t>
            </a:r>
            <a:r>
              <a:rPr lang="en-US" sz="1200" kern="1200" dirty="0" smtClean="0">
                <a:solidFill>
                  <a:schemeClr val="tx1"/>
                </a:solidFill>
                <a:effectLst/>
                <a:latin typeface="+mn-lt"/>
                <a:ea typeface="+mn-ea"/>
                <a:cs typeface="+mn-cs"/>
              </a:rPr>
              <a:t> survey in which participants were randomly assigned to rate either the germy image or the not germy image.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Participants rated the images on physical traits: germy, disfigured, heavy, old, and foreign, which represent traits that have been linked to disease threat throughout the behavioral immune system literature. We predicted that the germy mental images would be rated higher along these dimensions, compared to the anti-image.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They also rated the images on character traits: violent, arrogant, incompetent, and trustworthy. Since these traits are not directly linked to disease threat, we predicted the germy mental images would receive relatively similar ratings along these dimensions, compared to the anti-image, though we did predict lower ratings for trustworthy.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Finally, participants rated how much they’d want to avoid and how willing they’d be to stand near the people in the images. We predicted that the degree to which germy mental images were rated along atypical physical dimensions would mediate increased intentions to avoid the people in the images.</a:t>
            </a:r>
            <a:endParaRPr lang="en-US" dirty="0"/>
          </a:p>
        </p:txBody>
      </p:sp>
      <p:sp>
        <p:nvSpPr>
          <p:cNvPr id="4" name="Slide Number Placeholder 3"/>
          <p:cNvSpPr>
            <a:spLocks noGrp="1"/>
          </p:cNvSpPr>
          <p:nvPr>
            <p:ph type="sldNum" sz="quarter" idx="10"/>
          </p:nvPr>
        </p:nvSpPr>
        <p:spPr/>
        <p:txBody>
          <a:bodyPr/>
          <a:lstStyle/>
          <a:p>
            <a:fld id="{749FAF27-6D25-0D40-A0F2-E95BAA183940}" type="slidenum">
              <a:rPr lang="en-US" smtClean="0"/>
              <a:t>4</a:t>
            </a:fld>
            <a:endParaRPr lang="en-US"/>
          </a:p>
        </p:txBody>
      </p:sp>
    </p:spTree>
    <p:extLst>
      <p:ext uri="{BB962C8B-B14F-4D97-AF65-F5344CB8AC3E}">
        <p14:creationId xmlns:p14="http://schemas.microsoft.com/office/powerpoint/2010/main" val="154859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results were fairly consistent with our predictions. On this graph, trait ratings are on the y-axis and the x-axis depicts the full rating scale, from not at all to extremely. Ratings for the germy face are red. As predicted, </a:t>
            </a:r>
            <a:r>
              <a:rPr lang="en-US" sz="1200" kern="1200" dirty="0" err="1" smtClean="0">
                <a:solidFill>
                  <a:schemeClr val="tx1"/>
                </a:solidFill>
                <a:effectLst/>
                <a:latin typeface="+mn-lt"/>
                <a:ea typeface="+mn-ea"/>
                <a:cs typeface="+mn-cs"/>
              </a:rPr>
              <a:t>MTurkers</a:t>
            </a:r>
            <a:r>
              <a:rPr lang="en-US" sz="1200" kern="1200" dirty="0" smtClean="0">
                <a:solidFill>
                  <a:schemeClr val="tx1"/>
                </a:solidFill>
                <a:effectLst/>
                <a:latin typeface="+mn-lt"/>
                <a:ea typeface="+mn-ea"/>
                <a:cs typeface="+mn-cs"/>
              </a:rPr>
              <a:t> tended to rate the germy faces as more germy, disfigured, heavy, old, and foreign than the not-germy faces. However, </a:t>
            </a:r>
            <a:r>
              <a:rPr lang="en-US" sz="1200" kern="1200" dirty="0" err="1" smtClean="0">
                <a:solidFill>
                  <a:schemeClr val="tx1"/>
                </a:solidFill>
                <a:effectLst/>
                <a:latin typeface="+mn-lt"/>
                <a:ea typeface="+mn-ea"/>
                <a:cs typeface="+mn-cs"/>
              </a:rPr>
              <a:t>MTurkers</a:t>
            </a:r>
            <a:r>
              <a:rPr lang="en-US" sz="1200" kern="1200" dirty="0" smtClean="0">
                <a:solidFill>
                  <a:schemeClr val="tx1"/>
                </a:solidFill>
                <a:effectLst/>
                <a:latin typeface="+mn-lt"/>
                <a:ea typeface="+mn-ea"/>
                <a:cs typeface="+mn-cs"/>
              </a:rPr>
              <a:t> made much weaker distinctions between the faces along the character trait dimensions like violent, arrogant, and incompetent.</a:t>
            </a:r>
            <a:endParaRPr lang="en-US" dirty="0"/>
          </a:p>
        </p:txBody>
      </p:sp>
      <p:sp>
        <p:nvSpPr>
          <p:cNvPr id="4" name="Slide Number Placeholder 3"/>
          <p:cNvSpPr>
            <a:spLocks noGrp="1"/>
          </p:cNvSpPr>
          <p:nvPr>
            <p:ph type="sldNum" sz="quarter" idx="10"/>
          </p:nvPr>
        </p:nvSpPr>
        <p:spPr/>
        <p:txBody>
          <a:bodyPr/>
          <a:lstStyle/>
          <a:p>
            <a:fld id="{749FAF27-6D25-0D40-A0F2-E95BAA183940}" type="slidenum">
              <a:rPr lang="en-US" smtClean="0"/>
              <a:t>5</a:t>
            </a:fld>
            <a:endParaRPr lang="en-US"/>
          </a:p>
        </p:txBody>
      </p:sp>
    </p:spTree>
    <p:extLst>
      <p:ext uri="{BB962C8B-B14F-4D97-AF65-F5344CB8AC3E}">
        <p14:creationId xmlns:p14="http://schemas.microsoft.com/office/powerpoint/2010/main" val="45472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wanted to know whether these trait ratings mediated people’s intentions to avoid the people in the images. Not only did </a:t>
            </a:r>
            <a:r>
              <a:rPr lang="en-US" sz="1200" kern="1200" dirty="0" err="1" smtClean="0">
                <a:solidFill>
                  <a:schemeClr val="tx1"/>
                </a:solidFill>
                <a:effectLst/>
                <a:latin typeface="+mn-lt"/>
                <a:ea typeface="+mn-ea"/>
                <a:cs typeface="+mn-cs"/>
              </a:rPr>
              <a:t>MTurkers</a:t>
            </a:r>
            <a:r>
              <a:rPr lang="en-US" sz="1200" kern="1200" dirty="0" smtClean="0">
                <a:solidFill>
                  <a:schemeClr val="tx1"/>
                </a:solidFill>
                <a:effectLst/>
                <a:latin typeface="+mn-lt"/>
                <a:ea typeface="+mn-ea"/>
                <a:cs typeface="+mn-cs"/>
              </a:rPr>
              <a:t> report greater intentions to avoid the germy person, but their intentions were mediated by their disfigurement ratings. We find similar indirect effects for many of the other physical ratings.</a:t>
            </a:r>
          </a:p>
        </p:txBody>
      </p:sp>
      <p:sp>
        <p:nvSpPr>
          <p:cNvPr id="4" name="Slide Number Placeholder 3"/>
          <p:cNvSpPr>
            <a:spLocks noGrp="1"/>
          </p:cNvSpPr>
          <p:nvPr>
            <p:ph type="sldNum" sz="quarter" idx="10"/>
          </p:nvPr>
        </p:nvSpPr>
        <p:spPr/>
        <p:txBody>
          <a:bodyPr/>
          <a:lstStyle/>
          <a:p>
            <a:fld id="{749FAF27-6D25-0D40-A0F2-E95BAA183940}" type="slidenum">
              <a:rPr lang="en-US" smtClean="0"/>
              <a:t>6</a:t>
            </a:fld>
            <a:endParaRPr lang="en-US"/>
          </a:p>
        </p:txBody>
      </p:sp>
    </p:spTree>
    <p:extLst>
      <p:ext uri="{BB962C8B-B14F-4D97-AF65-F5344CB8AC3E}">
        <p14:creationId xmlns:p14="http://schemas.microsoft.com/office/powerpoint/2010/main" val="118608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Taken together, these results suggest that when people imagine someone who poses a pathogen threat, their mental images have features that are specific to infectious disease threats, and these images can potentially motivate people to avoid this infected person who they’re imagining.</a:t>
            </a:r>
          </a:p>
        </p:txBody>
      </p:sp>
      <p:sp>
        <p:nvSpPr>
          <p:cNvPr id="4" name="Slide Number Placeholder 3"/>
          <p:cNvSpPr>
            <a:spLocks noGrp="1"/>
          </p:cNvSpPr>
          <p:nvPr>
            <p:ph type="sldNum" sz="quarter" idx="10"/>
          </p:nvPr>
        </p:nvSpPr>
        <p:spPr/>
        <p:txBody>
          <a:bodyPr/>
          <a:lstStyle/>
          <a:p>
            <a:fld id="{749FAF27-6D25-0D40-A0F2-E95BAA183940}" type="slidenum">
              <a:rPr lang="en-US" smtClean="0"/>
              <a:t>7</a:t>
            </a:fld>
            <a:endParaRPr lang="en-US"/>
          </a:p>
        </p:txBody>
      </p:sp>
    </p:spTree>
    <p:extLst>
      <p:ext uri="{BB962C8B-B14F-4D97-AF65-F5344CB8AC3E}">
        <p14:creationId xmlns:p14="http://schemas.microsoft.com/office/powerpoint/2010/main" val="2045048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28844476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33377442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a:xfrm>
            <a:off x="838200" y="1825625"/>
            <a:ext cx="10515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29560488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9650666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CE3110EA-6548-4EF6-B0A9-8F847AEECEDD}" type="datetimeFigureOut">
              <a:rPr lang="fr-FR" smtClean="0"/>
              <a:t>18/01/2017</a:t>
            </a:fld>
            <a:endParaRPr lang="fr-FR"/>
          </a:p>
        </p:txBody>
      </p:sp>
      <p:sp>
        <p:nvSpPr>
          <p:cNvPr id="7" name="Espace réservé du numéro de diapositive 6"/>
          <p:cNvSpPr>
            <a:spLocks noGrp="1"/>
          </p:cNvSpPr>
          <p:nvPr>
            <p:ph type="sldNum" sz="quarter" idx="12"/>
          </p:nvPr>
        </p:nvSpPr>
        <p:spPr/>
        <p:txBody>
          <a:bodyPr/>
          <a:lstStyle/>
          <a:p>
            <a:fld id="{C47AABF0-D73A-43C1-84CC-8A30B6535388}" type="slidenum">
              <a:rPr lang="fr-FR" smtClean="0"/>
              <a:t>‹#›</a:t>
            </a:fld>
            <a:endParaRPr lang="fr-FR"/>
          </a:p>
        </p:txBody>
      </p:sp>
      <p:sp>
        <p:nvSpPr>
          <p:cNvPr id="6" name="Espace réservé du pied de page 5"/>
          <p:cNvSpPr>
            <a:spLocks noGrp="1"/>
          </p:cNvSpPr>
          <p:nvPr>
            <p:ph type="ftr" sz="quarter" idx="13"/>
          </p:nvPr>
        </p:nvSpPr>
        <p:spPr/>
        <p:txBody>
          <a:bodyPr/>
          <a:lstStyle/>
          <a:p>
            <a:endParaRPr lang="fr-FR"/>
          </a:p>
        </p:txBody>
      </p:sp>
    </p:spTree>
    <p:extLst>
      <p:ext uri="{BB962C8B-B14F-4D97-AF65-F5344CB8AC3E}">
        <p14:creationId xmlns:p14="http://schemas.microsoft.com/office/powerpoint/2010/main" val="173729343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CE3110EA-6548-4EF6-B0A9-8F847AEECEDD}" type="datetimeFigureOut">
              <a:rPr lang="fr-FR" smtClean="0"/>
              <a:t>18/01/2017</a:t>
            </a:fld>
            <a:endParaRPr lang="fr-FR"/>
          </a:p>
        </p:txBody>
      </p:sp>
      <p:sp>
        <p:nvSpPr>
          <p:cNvPr id="9" name="Espace réservé du numéro de diapositive 8"/>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77988440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CE3110EA-6548-4EF6-B0A9-8F847AEECEDD}" type="datetimeFigureOut">
              <a:rPr lang="fr-FR" smtClean="0"/>
              <a:t>18/01/2017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129558312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E3110EA-6548-4EF6-B0A9-8F847AEECEDD}" type="datetimeFigureOut">
              <a:rPr lang="fr-FR" smtClean="0"/>
              <a:t>18/01/2017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1020482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CE3110EA-6548-4EF6-B0A9-8F847AEECEDD}" type="datetimeFigureOut">
              <a:rPr lang="fr-FR" smtClean="0"/>
              <a:t>18/01/2017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22282490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C47AABF0-D73A-43C1-84CC-8A30B6535388}" type="slidenum">
              <a:rPr lang="fr-FR" smtClean="0"/>
              <a:t>‹#›</a:t>
            </a:fld>
            <a:endParaRPr lang="fr-FR"/>
          </a:p>
        </p:txBody>
      </p:sp>
    </p:spTree>
    <p:extLst>
      <p:ext uri="{BB962C8B-B14F-4D97-AF65-F5344CB8AC3E}">
        <p14:creationId xmlns:p14="http://schemas.microsoft.com/office/powerpoint/2010/main" val="2914996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722"/>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0000"/>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3110EA-6548-4EF6-B0A9-8F847AEECEDD}" type="datetimeFigureOut">
              <a:rPr lang="fr-FR" smtClean="0"/>
              <a:t>18/01/2017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7AABF0-D73A-43C1-84CC-8A30B6535388}" type="slidenum">
              <a:rPr lang="fr-FR" smtClean="0"/>
              <a:t>‹#›</a:t>
            </a:fld>
            <a:endParaRPr lang="fr-FR"/>
          </a:p>
        </p:txBody>
      </p:sp>
    </p:spTree>
    <p:extLst>
      <p:ext uri="{BB962C8B-B14F-4D97-AF65-F5344CB8AC3E}">
        <p14:creationId xmlns:p14="http://schemas.microsoft.com/office/powerpoint/2010/main" val="2970819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tiff"/><Relationship Id="rId8"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tiff"/><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jpg"/><Relationship Id="rId8" Type="http://schemas.openxmlformats.org/officeDocument/2006/relationships/image" Target="../media/image14.jp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mailto:nickmm@umich.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b="1" dirty="0">
                <a:solidFill>
                  <a:schemeClr val="bg1"/>
                </a:solidFill>
                <a:latin typeface="MS Reference Sans Serif" charset="0"/>
                <a:ea typeface="MS Reference Sans Serif" charset="0"/>
                <a:cs typeface="MS Reference Sans Serif" charset="0"/>
              </a:rPr>
              <a:t>What does infectious disease look like in the </a:t>
            </a:r>
            <a:r>
              <a:rPr lang="en-US" sz="4400" b="1" dirty="0" smtClean="0">
                <a:solidFill>
                  <a:schemeClr val="bg1"/>
                </a:solidFill>
                <a:latin typeface="MS Reference Sans Serif" charset="0"/>
                <a:ea typeface="MS Reference Sans Serif" charset="0"/>
                <a:cs typeface="MS Reference Sans Serif" charset="0"/>
              </a:rPr>
              <a:t>mind?</a:t>
            </a:r>
            <a:br>
              <a:rPr lang="en-US" sz="4400" b="1" dirty="0" smtClean="0">
                <a:solidFill>
                  <a:schemeClr val="bg1"/>
                </a:solidFill>
                <a:latin typeface="MS Reference Sans Serif" charset="0"/>
                <a:ea typeface="MS Reference Sans Serif" charset="0"/>
                <a:cs typeface="MS Reference Sans Serif" charset="0"/>
              </a:rPr>
            </a:br>
            <a:r>
              <a:rPr lang="en-US" sz="4400" b="1" dirty="0" smtClean="0">
                <a:solidFill>
                  <a:schemeClr val="bg1"/>
                </a:solidFill>
                <a:latin typeface="MS Reference Sans Serif" charset="0"/>
                <a:ea typeface="MS Reference Sans Serif" charset="0"/>
                <a:cs typeface="MS Reference Sans Serif" charset="0"/>
              </a:rPr>
              <a:t>A reverse </a:t>
            </a:r>
            <a:r>
              <a:rPr lang="en-US" sz="4400" b="1" dirty="0">
                <a:solidFill>
                  <a:schemeClr val="bg1"/>
                </a:solidFill>
                <a:latin typeface="MS Reference Sans Serif" charset="0"/>
                <a:ea typeface="MS Reference Sans Serif" charset="0"/>
                <a:cs typeface="MS Reference Sans Serif" charset="0"/>
              </a:rPr>
              <a:t>c</a:t>
            </a:r>
            <a:r>
              <a:rPr lang="en-US" sz="4400" b="1" dirty="0" smtClean="0">
                <a:solidFill>
                  <a:schemeClr val="bg1"/>
                </a:solidFill>
                <a:latin typeface="MS Reference Sans Serif" charset="0"/>
                <a:ea typeface="MS Reference Sans Serif" charset="0"/>
                <a:cs typeface="MS Reference Sans Serif" charset="0"/>
              </a:rPr>
              <a:t>orrelation </a:t>
            </a:r>
            <a:r>
              <a:rPr lang="en-US" sz="4400" b="1" dirty="0">
                <a:solidFill>
                  <a:schemeClr val="bg1"/>
                </a:solidFill>
                <a:latin typeface="MS Reference Sans Serif" charset="0"/>
                <a:ea typeface="MS Reference Sans Serif" charset="0"/>
                <a:cs typeface="MS Reference Sans Serif" charset="0"/>
              </a:rPr>
              <a:t>a</a:t>
            </a:r>
            <a:r>
              <a:rPr lang="en-US" sz="4400" b="1" dirty="0" smtClean="0">
                <a:solidFill>
                  <a:schemeClr val="bg1"/>
                </a:solidFill>
                <a:latin typeface="MS Reference Sans Serif" charset="0"/>
                <a:ea typeface="MS Reference Sans Serif" charset="0"/>
                <a:cs typeface="MS Reference Sans Serif" charset="0"/>
              </a:rPr>
              <a:t>pproach</a:t>
            </a:r>
            <a:endParaRPr lang="en-US" sz="4400" b="1" dirty="0">
              <a:solidFill>
                <a:schemeClr val="bg1"/>
              </a:solidFill>
              <a:latin typeface="MS Reference Sans Serif" charset="0"/>
              <a:ea typeface="MS Reference Sans Serif" charset="0"/>
              <a:cs typeface="MS Reference Sans Serif" charset="0"/>
            </a:endParaRPr>
          </a:p>
        </p:txBody>
      </p:sp>
      <p:sp>
        <p:nvSpPr>
          <p:cNvPr id="4" name="Subtitle 3"/>
          <p:cNvSpPr>
            <a:spLocks noGrp="1"/>
          </p:cNvSpPr>
          <p:nvPr>
            <p:ph type="subTitle" idx="1"/>
          </p:nvPr>
        </p:nvSpPr>
        <p:spPr/>
        <p:txBody>
          <a:bodyPr/>
          <a:lstStyle/>
          <a:p>
            <a:r>
              <a:rPr lang="en-US" b="1" dirty="0" smtClean="0">
                <a:solidFill>
                  <a:schemeClr val="bg1"/>
                </a:solidFill>
                <a:latin typeface="MS Reference Sans Serif" charset="0"/>
                <a:ea typeface="MS Reference Sans Serif" charset="0"/>
                <a:cs typeface="MS Reference Sans Serif" charset="0"/>
              </a:rPr>
              <a:t>Nicholas </a:t>
            </a:r>
            <a:r>
              <a:rPr lang="en-US" b="1" dirty="0" err="1" smtClean="0">
                <a:solidFill>
                  <a:schemeClr val="bg1"/>
                </a:solidFill>
                <a:latin typeface="MS Reference Sans Serif" charset="0"/>
                <a:ea typeface="MS Reference Sans Serif" charset="0"/>
                <a:cs typeface="MS Reference Sans Serif" charset="0"/>
              </a:rPr>
              <a:t>Michalak</a:t>
            </a:r>
            <a:endParaRPr lang="en-US" b="1" dirty="0" smtClean="0">
              <a:solidFill>
                <a:schemeClr val="bg1"/>
              </a:solidFill>
              <a:latin typeface="MS Reference Sans Serif" charset="0"/>
              <a:ea typeface="MS Reference Sans Serif" charset="0"/>
              <a:cs typeface="MS Reference Sans Serif" charset="0"/>
            </a:endParaRPr>
          </a:p>
          <a:p>
            <a:r>
              <a:rPr lang="en-US" b="1" dirty="0" smtClean="0">
                <a:solidFill>
                  <a:schemeClr val="bg1"/>
                </a:solidFill>
                <a:latin typeface="MS Reference Sans Serif" charset="0"/>
                <a:ea typeface="MS Reference Sans Serif" charset="0"/>
                <a:cs typeface="MS Reference Sans Serif" charset="0"/>
              </a:rPr>
              <a:t>Joshua Ackerman</a:t>
            </a:r>
          </a:p>
        </p:txBody>
      </p:sp>
      <p:pic>
        <p:nvPicPr>
          <p:cNvPr id="5" name="Picture 4"/>
          <p:cNvPicPr>
            <a:picLocks noChangeAspect="1"/>
          </p:cNvPicPr>
          <p:nvPr/>
        </p:nvPicPr>
        <p:blipFill>
          <a:blip r:embed="rId3"/>
          <a:stretch>
            <a:fillRect/>
          </a:stretch>
        </p:blipFill>
        <p:spPr>
          <a:xfrm>
            <a:off x="165100" y="6137434"/>
            <a:ext cx="3898900" cy="559383"/>
          </a:xfrm>
          <a:prstGeom prst="rect">
            <a:avLst/>
          </a:prstGeom>
        </p:spPr>
      </p:pic>
    </p:spTree>
    <p:extLst>
      <p:ext uri="{BB962C8B-B14F-4D97-AF65-F5344CB8AC3E}">
        <p14:creationId xmlns:p14="http://schemas.microsoft.com/office/powerpoint/2010/main" val="14167806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p3"/>
          <p:cNvGrpSpPr/>
          <p:nvPr/>
        </p:nvGrpSpPr>
        <p:grpSpPr>
          <a:xfrm>
            <a:off x="914400" y="914400"/>
            <a:ext cx="9144000" cy="5486400"/>
            <a:chOff x="914400" y="914400"/>
            <a:chExt cx="9144000" cy="5486400"/>
          </a:xfrm>
        </p:grpSpPr>
        <p:sp>
          <p:nvSpPr>
            <p:cNvPr id="137" name="rc4"/>
            <p:cNvSpPr/>
            <p:nvPr/>
          </p:nvSpPr>
          <p:spPr>
            <a:xfrm>
              <a:off x="914400" y="914400"/>
              <a:ext cx="9144000" cy="5486399"/>
            </a:xfrm>
            <a:prstGeom prst="rect">
              <a:avLst/>
            </a:prstGeom>
            <a:solidFill>
              <a:srgbClr val="272822">
                <a:alpha val="100000"/>
              </a:srgbClr>
            </a:solidFill>
            <a:ln w="13550" cap="rnd">
              <a:solidFill>
                <a:srgbClr val="272822">
                  <a:alpha val="100000"/>
                </a:srgbClr>
              </a:solidFill>
              <a:prstDash val="solid"/>
              <a:round/>
            </a:ln>
          </p:spPr>
          <p:txBody>
            <a:bodyPr/>
            <a:lstStyle/>
            <a:p>
              <a:endParaRPr/>
            </a:p>
          </p:txBody>
        </p:sp>
        <p:sp>
          <p:nvSpPr>
            <p:cNvPr id="138" name="rc5"/>
            <p:cNvSpPr/>
            <p:nvPr/>
          </p:nvSpPr>
          <p:spPr>
            <a:xfrm>
              <a:off x="1371184" y="1888576"/>
              <a:ext cx="4267692" cy="4094028"/>
            </a:xfrm>
            <a:prstGeom prst="rect">
              <a:avLst/>
            </a:prstGeom>
            <a:solidFill>
              <a:srgbClr val="272822">
                <a:alpha val="100000"/>
              </a:srgbClr>
            </a:solidFill>
            <a:ln w="13550" cap="rnd">
              <a:solidFill>
                <a:srgbClr val="272822">
                  <a:alpha val="100000"/>
                </a:srgbClr>
              </a:solidFill>
              <a:prstDash val="solid"/>
              <a:round/>
            </a:ln>
          </p:spPr>
          <p:txBody>
            <a:bodyPr/>
            <a:lstStyle/>
            <a:p>
              <a:endParaRPr/>
            </a:p>
          </p:txBody>
        </p:sp>
        <p:sp>
          <p:nvSpPr>
            <p:cNvPr id="139" name="pl6"/>
            <p:cNvSpPr/>
            <p:nvPr/>
          </p:nvSpPr>
          <p:spPr>
            <a:xfrm>
              <a:off x="1371184" y="5796512"/>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0" name="pl7"/>
            <p:cNvSpPr/>
            <p:nvPr/>
          </p:nvSpPr>
          <p:spPr>
            <a:xfrm>
              <a:off x="1371184" y="5331282"/>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1" name="pl8"/>
            <p:cNvSpPr/>
            <p:nvPr/>
          </p:nvSpPr>
          <p:spPr>
            <a:xfrm>
              <a:off x="1371184" y="4866051"/>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2" name="pl9"/>
            <p:cNvSpPr/>
            <p:nvPr/>
          </p:nvSpPr>
          <p:spPr>
            <a:xfrm>
              <a:off x="1371184" y="4400821"/>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3" name="pl10"/>
            <p:cNvSpPr/>
            <p:nvPr/>
          </p:nvSpPr>
          <p:spPr>
            <a:xfrm>
              <a:off x="1371184" y="3935590"/>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4" name="pl11"/>
            <p:cNvSpPr/>
            <p:nvPr/>
          </p:nvSpPr>
          <p:spPr>
            <a:xfrm>
              <a:off x="1371184" y="3470360"/>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5" name="pl12"/>
            <p:cNvSpPr/>
            <p:nvPr/>
          </p:nvSpPr>
          <p:spPr>
            <a:xfrm>
              <a:off x="1371184" y="3005129"/>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6" name="pl13"/>
            <p:cNvSpPr/>
            <p:nvPr/>
          </p:nvSpPr>
          <p:spPr>
            <a:xfrm>
              <a:off x="1371184" y="2539899"/>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7" name="pl14"/>
            <p:cNvSpPr/>
            <p:nvPr/>
          </p:nvSpPr>
          <p:spPr>
            <a:xfrm>
              <a:off x="1371184" y="2074668"/>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48" name="pl15"/>
            <p:cNvSpPr/>
            <p:nvPr/>
          </p:nvSpPr>
          <p:spPr>
            <a:xfrm>
              <a:off x="2171377"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49" name="pl16"/>
            <p:cNvSpPr/>
            <p:nvPr/>
          </p:nvSpPr>
          <p:spPr>
            <a:xfrm>
              <a:off x="3505031"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50" name="pl17"/>
            <p:cNvSpPr/>
            <p:nvPr/>
          </p:nvSpPr>
          <p:spPr>
            <a:xfrm>
              <a:off x="4838684"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51" name="pl18"/>
            <p:cNvSpPr/>
            <p:nvPr/>
          </p:nvSpPr>
          <p:spPr>
            <a:xfrm>
              <a:off x="2171377" y="4666220"/>
              <a:ext cx="2667307" cy="33385"/>
            </a:xfrm>
            <a:custGeom>
              <a:avLst/>
              <a:gdLst/>
              <a:ahLst/>
              <a:cxnLst/>
              <a:rect l="0" t="0" r="0" b="0"/>
              <a:pathLst>
                <a:path w="2667307" h="33385">
                  <a:moveTo>
                    <a:pt x="0" y="33385"/>
                  </a:moveTo>
                  <a:lnTo>
                    <a:pt x="1333653" y="3990"/>
                  </a:lnTo>
                  <a:lnTo>
                    <a:pt x="2667307" y="0"/>
                  </a:lnTo>
                </a:path>
              </a:pathLst>
            </a:custGeom>
            <a:ln w="13550" cap="flat">
              <a:solidFill>
                <a:srgbClr val="ABD9E9">
                  <a:alpha val="100000"/>
                </a:srgbClr>
              </a:solidFill>
              <a:prstDash val="solid"/>
              <a:round/>
            </a:ln>
          </p:spPr>
          <p:txBody>
            <a:bodyPr/>
            <a:lstStyle/>
            <a:p>
              <a:endParaRPr/>
            </a:p>
          </p:txBody>
        </p:sp>
        <p:sp>
          <p:nvSpPr>
            <p:cNvPr id="152" name="pl19"/>
            <p:cNvSpPr/>
            <p:nvPr/>
          </p:nvSpPr>
          <p:spPr>
            <a:xfrm>
              <a:off x="2171377" y="4586575"/>
              <a:ext cx="2667307" cy="164547"/>
            </a:xfrm>
            <a:custGeom>
              <a:avLst/>
              <a:gdLst/>
              <a:ahLst/>
              <a:cxnLst/>
              <a:rect l="0" t="0" r="0" b="0"/>
              <a:pathLst>
                <a:path w="2667307" h="164547">
                  <a:moveTo>
                    <a:pt x="0" y="0"/>
                  </a:moveTo>
                  <a:lnTo>
                    <a:pt x="1333653" y="164547"/>
                  </a:lnTo>
                  <a:lnTo>
                    <a:pt x="2667307" y="94703"/>
                  </a:lnTo>
                </a:path>
              </a:pathLst>
            </a:custGeom>
            <a:ln w="13550" cap="flat">
              <a:solidFill>
                <a:srgbClr val="EA484B">
                  <a:alpha val="100000"/>
                </a:srgbClr>
              </a:solidFill>
              <a:prstDash val="solid"/>
              <a:round/>
            </a:ln>
          </p:spPr>
          <p:txBody>
            <a:bodyPr/>
            <a:lstStyle/>
            <a:p>
              <a:endParaRPr/>
            </a:p>
          </p:txBody>
        </p:sp>
        <p:sp>
          <p:nvSpPr>
            <p:cNvPr id="153" name="pl20"/>
            <p:cNvSpPr/>
            <p:nvPr/>
          </p:nvSpPr>
          <p:spPr>
            <a:xfrm>
              <a:off x="2104694" y="4664624"/>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54" name="pl21"/>
            <p:cNvSpPr/>
            <p:nvPr/>
          </p:nvSpPr>
          <p:spPr>
            <a:xfrm>
              <a:off x="2171377" y="4664624"/>
              <a:ext cx="0" cy="69962"/>
            </a:xfrm>
            <a:custGeom>
              <a:avLst/>
              <a:gdLst/>
              <a:ahLst/>
              <a:cxnLst/>
              <a:rect l="0" t="0" r="0" b="0"/>
              <a:pathLst>
                <a:path h="69962">
                  <a:moveTo>
                    <a:pt x="0" y="0"/>
                  </a:moveTo>
                  <a:lnTo>
                    <a:pt x="0" y="69962"/>
                  </a:lnTo>
                </a:path>
              </a:pathLst>
            </a:custGeom>
            <a:ln w="13550" cap="flat">
              <a:solidFill>
                <a:srgbClr val="ABD9E9">
                  <a:alpha val="100000"/>
                </a:srgbClr>
              </a:solidFill>
              <a:prstDash val="solid"/>
              <a:round/>
            </a:ln>
          </p:spPr>
          <p:txBody>
            <a:bodyPr/>
            <a:lstStyle/>
            <a:p>
              <a:endParaRPr/>
            </a:p>
          </p:txBody>
        </p:sp>
        <p:sp>
          <p:nvSpPr>
            <p:cNvPr id="155" name="pl22"/>
            <p:cNvSpPr/>
            <p:nvPr/>
          </p:nvSpPr>
          <p:spPr>
            <a:xfrm>
              <a:off x="2104694" y="4734586"/>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56" name="pl23"/>
            <p:cNvSpPr/>
            <p:nvPr/>
          </p:nvSpPr>
          <p:spPr>
            <a:xfrm>
              <a:off x="3438348" y="4633256"/>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57" name="pl24"/>
            <p:cNvSpPr/>
            <p:nvPr/>
          </p:nvSpPr>
          <p:spPr>
            <a:xfrm>
              <a:off x="3505031" y="4633256"/>
              <a:ext cx="0" cy="73908"/>
            </a:xfrm>
            <a:custGeom>
              <a:avLst/>
              <a:gdLst/>
              <a:ahLst/>
              <a:cxnLst/>
              <a:rect l="0" t="0" r="0" b="0"/>
              <a:pathLst>
                <a:path h="73908">
                  <a:moveTo>
                    <a:pt x="0" y="0"/>
                  </a:moveTo>
                  <a:lnTo>
                    <a:pt x="0" y="73908"/>
                  </a:lnTo>
                </a:path>
              </a:pathLst>
            </a:custGeom>
            <a:ln w="13550" cap="flat">
              <a:solidFill>
                <a:srgbClr val="ABD9E9">
                  <a:alpha val="100000"/>
                </a:srgbClr>
              </a:solidFill>
              <a:prstDash val="solid"/>
              <a:round/>
            </a:ln>
          </p:spPr>
          <p:txBody>
            <a:bodyPr/>
            <a:lstStyle/>
            <a:p>
              <a:endParaRPr/>
            </a:p>
          </p:txBody>
        </p:sp>
        <p:sp>
          <p:nvSpPr>
            <p:cNvPr id="158" name="pl25"/>
            <p:cNvSpPr/>
            <p:nvPr/>
          </p:nvSpPr>
          <p:spPr>
            <a:xfrm>
              <a:off x="3438348" y="4707165"/>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59" name="pl26"/>
            <p:cNvSpPr/>
            <p:nvPr/>
          </p:nvSpPr>
          <p:spPr>
            <a:xfrm>
              <a:off x="4772002" y="4634570"/>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60" name="pl27"/>
            <p:cNvSpPr/>
            <p:nvPr/>
          </p:nvSpPr>
          <p:spPr>
            <a:xfrm>
              <a:off x="4838684" y="4634570"/>
              <a:ext cx="0" cy="63298"/>
            </a:xfrm>
            <a:custGeom>
              <a:avLst/>
              <a:gdLst/>
              <a:ahLst/>
              <a:cxnLst/>
              <a:rect l="0" t="0" r="0" b="0"/>
              <a:pathLst>
                <a:path h="63298">
                  <a:moveTo>
                    <a:pt x="0" y="0"/>
                  </a:moveTo>
                  <a:lnTo>
                    <a:pt x="0" y="63298"/>
                  </a:lnTo>
                </a:path>
              </a:pathLst>
            </a:custGeom>
            <a:ln w="13550" cap="flat">
              <a:solidFill>
                <a:srgbClr val="ABD9E9">
                  <a:alpha val="100000"/>
                </a:srgbClr>
              </a:solidFill>
              <a:prstDash val="solid"/>
              <a:round/>
            </a:ln>
          </p:spPr>
          <p:txBody>
            <a:bodyPr/>
            <a:lstStyle/>
            <a:p>
              <a:endParaRPr/>
            </a:p>
          </p:txBody>
        </p:sp>
        <p:sp>
          <p:nvSpPr>
            <p:cNvPr id="161" name="pl28"/>
            <p:cNvSpPr/>
            <p:nvPr/>
          </p:nvSpPr>
          <p:spPr>
            <a:xfrm>
              <a:off x="4772002" y="4697869"/>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62" name="pl29"/>
            <p:cNvSpPr/>
            <p:nvPr/>
          </p:nvSpPr>
          <p:spPr>
            <a:xfrm>
              <a:off x="2104694" y="4553347"/>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63" name="pl30"/>
            <p:cNvSpPr/>
            <p:nvPr/>
          </p:nvSpPr>
          <p:spPr>
            <a:xfrm>
              <a:off x="2171377" y="4553347"/>
              <a:ext cx="0" cy="66456"/>
            </a:xfrm>
            <a:custGeom>
              <a:avLst/>
              <a:gdLst/>
              <a:ahLst/>
              <a:cxnLst/>
              <a:rect l="0" t="0" r="0" b="0"/>
              <a:pathLst>
                <a:path h="66456">
                  <a:moveTo>
                    <a:pt x="0" y="0"/>
                  </a:moveTo>
                  <a:lnTo>
                    <a:pt x="0" y="66456"/>
                  </a:lnTo>
                </a:path>
              </a:pathLst>
            </a:custGeom>
            <a:ln w="13550" cap="flat">
              <a:solidFill>
                <a:srgbClr val="EA484B">
                  <a:alpha val="100000"/>
                </a:srgbClr>
              </a:solidFill>
              <a:prstDash val="solid"/>
              <a:round/>
            </a:ln>
          </p:spPr>
          <p:txBody>
            <a:bodyPr/>
            <a:lstStyle/>
            <a:p>
              <a:endParaRPr/>
            </a:p>
          </p:txBody>
        </p:sp>
        <p:sp>
          <p:nvSpPr>
            <p:cNvPr id="164" name="pl31"/>
            <p:cNvSpPr/>
            <p:nvPr/>
          </p:nvSpPr>
          <p:spPr>
            <a:xfrm>
              <a:off x="2104694" y="4619803"/>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65" name="pl32"/>
            <p:cNvSpPr/>
            <p:nvPr/>
          </p:nvSpPr>
          <p:spPr>
            <a:xfrm>
              <a:off x="3438348" y="4715415"/>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66" name="pl33"/>
            <p:cNvSpPr/>
            <p:nvPr/>
          </p:nvSpPr>
          <p:spPr>
            <a:xfrm>
              <a:off x="3505031" y="4715415"/>
              <a:ext cx="0" cy="71415"/>
            </a:xfrm>
            <a:custGeom>
              <a:avLst/>
              <a:gdLst/>
              <a:ahLst/>
              <a:cxnLst/>
              <a:rect l="0" t="0" r="0" b="0"/>
              <a:pathLst>
                <a:path h="71415">
                  <a:moveTo>
                    <a:pt x="0" y="0"/>
                  </a:moveTo>
                  <a:lnTo>
                    <a:pt x="0" y="71415"/>
                  </a:lnTo>
                </a:path>
              </a:pathLst>
            </a:custGeom>
            <a:ln w="13550" cap="flat">
              <a:solidFill>
                <a:srgbClr val="EA484B">
                  <a:alpha val="100000"/>
                </a:srgbClr>
              </a:solidFill>
              <a:prstDash val="solid"/>
              <a:round/>
            </a:ln>
          </p:spPr>
          <p:txBody>
            <a:bodyPr/>
            <a:lstStyle/>
            <a:p>
              <a:endParaRPr/>
            </a:p>
          </p:txBody>
        </p:sp>
        <p:sp>
          <p:nvSpPr>
            <p:cNvPr id="167" name="pl34"/>
            <p:cNvSpPr/>
            <p:nvPr/>
          </p:nvSpPr>
          <p:spPr>
            <a:xfrm>
              <a:off x="3438348" y="4786830"/>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68" name="pl35"/>
            <p:cNvSpPr/>
            <p:nvPr/>
          </p:nvSpPr>
          <p:spPr>
            <a:xfrm>
              <a:off x="4772002" y="4651118"/>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69" name="pl36"/>
            <p:cNvSpPr/>
            <p:nvPr/>
          </p:nvSpPr>
          <p:spPr>
            <a:xfrm>
              <a:off x="4838684" y="4651118"/>
              <a:ext cx="0" cy="60319"/>
            </a:xfrm>
            <a:custGeom>
              <a:avLst/>
              <a:gdLst/>
              <a:ahLst/>
              <a:cxnLst/>
              <a:rect l="0" t="0" r="0" b="0"/>
              <a:pathLst>
                <a:path h="60319">
                  <a:moveTo>
                    <a:pt x="0" y="0"/>
                  </a:moveTo>
                  <a:lnTo>
                    <a:pt x="0" y="60319"/>
                  </a:lnTo>
                </a:path>
              </a:pathLst>
            </a:custGeom>
            <a:ln w="13550" cap="flat">
              <a:solidFill>
                <a:srgbClr val="EA484B">
                  <a:alpha val="100000"/>
                </a:srgbClr>
              </a:solidFill>
              <a:prstDash val="solid"/>
              <a:round/>
            </a:ln>
          </p:spPr>
          <p:txBody>
            <a:bodyPr/>
            <a:lstStyle/>
            <a:p>
              <a:endParaRPr/>
            </a:p>
          </p:txBody>
        </p:sp>
        <p:sp>
          <p:nvSpPr>
            <p:cNvPr id="170" name="pl37"/>
            <p:cNvSpPr/>
            <p:nvPr/>
          </p:nvSpPr>
          <p:spPr>
            <a:xfrm>
              <a:off x="4772002" y="4711438"/>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171" name="pt38"/>
            <p:cNvSpPr/>
            <p:nvPr/>
          </p:nvSpPr>
          <p:spPr>
            <a:xfrm>
              <a:off x="2146551" y="4674779"/>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172" name="pt39"/>
            <p:cNvSpPr/>
            <p:nvPr/>
          </p:nvSpPr>
          <p:spPr>
            <a:xfrm>
              <a:off x="3480205" y="4645385"/>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173" name="pt40"/>
            <p:cNvSpPr/>
            <p:nvPr/>
          </p:nvSpPr>
          <p:spPr>
            <a:xfrm>
              <a:off x="4813858" y="4641394"/>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174" name="pt41"/>
            <p:cNvSpPr/>
            <p:nvPr/>
          </p:nvSpPr>
          <p:spPr>
            <a:xfrm>
              <a:off x="2146551" y="4561749"/>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175" name="pt42"/>
            <p:cNvSpPr/>
            <p:nvPr/>
          </p:nvSpPr>
          <p:spPr>
            <a:xfrm>
              <a:off x="3480205" y="4726296"/>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176" name="pt43"/>
            <p:cNvSpPr/>
            <p:nvPr/>
          </p:nvSpPr>
          <p:spPr>
            <a:xfrm>
              <a:off x="4813858" y="4656452"/>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177" name="rc44"/>
            <p:cNvSpPr/>
            <p:nvPr/>
          </p:nvSpPr>
          <p:spPr>
            <a:xfrm>
              <a:off x="1371184" y="1888576"/>
              <a:ext cx="4267692" cy="4094028"/>
            </a:xfrm>
            <a:prstGeom prst="rect">
              <a:avLst/>
            </a:prstGeom>
            <a:ln w="13550" cap="rnd">
              <a:solidFill>
                <a:srgbClr val="272822">
                  <a:alpha val="100000"/>
                </a:srgbClr>
              </a:solidFill>
              <a:prstDash val="solid"/>
              <a:round/>
            </a:ln>
          </p:spPr>
          <p:txBody>
            <a:bodyPr/>
            <a:lstStyle/>
            <a:p>
              <a:endParaRPr/>
            </a:p>
          </p:txBody>
        </p:sp>
        <p:sp>
          <p:nvSpPr>
            <p:cNvPr id="178" name="rc45"/>
            <p:cNvSpPr/>
            <p:nvPr/>
          </p:nvSpPr>
          <p:spPr>
            <a:xfrm>
              <a:off x="5714792" y="1888576"/>
              <a:ext cx="4267692" cy="4094028"/>
            </a:xfrm>
            <a:prstGeom prst="rect">
              <a:avLst/>
            </a:prstGeom>
            <a:solidFill>
              <a:srgbClr val="272822">
                <a:alpha val="100000"/>
              </a:srgbClr>
            </a:solidFill>
            <a:ln w="13550" cap="rnd">
              <a:solidFill>
                <a:srgbClr val="272822">
                  <a:alpha val="100000"/>
                </a:srgbClr>
              </a:solidFill>
              <a:prstDash val="solid"/>
              <a:round/>
            </a:ln>
          </p:spPr>
          <p:txBody>
            <a:bodyPr/>
            <a:lstStyle/>
            <a:p>
              <a:endParaRPr/>
            </a:p>
          </p:txBody>
        </p:sp>
        <p:sp>
          <p:nvSpPr>
            <p:cNvPr id="179" name="pl46"/>
            <p:cNvSpPr/>
            <p:nvPr/>
          </p:nvSpPr>
          <p:spPr>
            <a:xfrm>
              <a:off x="5714792" y="5796512"/>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0" name="pl47"/>
            <p:cNvSpPr/>
            <p:nvPr/>
          </p:nvSpPr>
          <p:spPr>
            <a:xfrm>
              <a:off x="5714792" y="5331282"/>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1" name="pl48"/>
            <p:cNvSpPr/>
            <p:nvPr/>
          </p:nvSpPr>
          <p:spPr>
            <a:xfrm>
              <a:off x="5714792" y="4866051"/>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2" name="pl49"/>
            <p:cNvSpPr/>
            <p:nvPr/>
          </p:nvSpPr>
          <p:spPr>
            <a:xfrm>
              <a:off x="5714792" y="4400821"/>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3" name="pl50"/>
            <p:cNvSpPr/>
            <p:nvPr/>
          </p:nvSpPr>
          <p:spPr>
            <a:xfrm>
              <a:off x="5714792" y="3935590"/>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4" name="pl51"/>
            <p:cNvSpPr/>
            <p:nvPr/>
          </p:nvSpPr>
          <p:spPr>
            <a:xfrm>
              <a:off x="5714792" y="3470360"/>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5" name="pl52"/>
            <p:cNvSpPr/>
            <p:nvPr/>
          </p:nvSpPr>
          <p:spPr>
            <a:xfrm>
              <a:off x="5714792" y="3005129"/>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6" name="pl53"/>
            <p:cNvSpPr/>
            <p:nvPr/>
          </p:nvSpPr>
          <p:spPr>
            <a:xfrm>
              <a:off x="5714792" y="2539899"/>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7" name="pl54"/>
            <p:cNvSpPr/>
            <p:nvPr/>
          </p:nvSpPr>
          <p:spPr>
            <a:xfrm>
              <a:off x="5714792" y="2074668"/>
              <a:ext cx="4267692" cy="0"/>
            </a:xfrm>
            <a:custGeom>
              <a:avLst/>
              <a:gdLst/>
              <a:ahLst/>
              <a:cxnLst/>
              <a:rect l="0" t="0" r="0" b="0"/>
              <a:pathLst>
                <a:path w="4267692">
                  <a:moveTo>
                    <a:pt x="0" y="0"/>
                  </a:moveTo>
                  <a:lnTo>
                    <a:pt x="4267692" y="0"/>
                  </a:lnTo>
                  <a:lnTo>
                    <a:pt x="4267692" y="0"/>
                  </a:lnTo>
                </a:path>
              </a:pathLst>
            </a:custGeom>
            <a:ln w="10840" cap="flat">
              <a:solidFill>
                <a:srgbClr val="A59F85">
                  <a:alpha val="100000"/>
                </a:srgbClr>
              </a:solidFill>
              <a:prstDash val="dash"/>
              <a:round/>
            </a:ln>
          </p:spPr>
          <p:txBody>
            <a:bodyPr/>
            <a:lstStyle/>
            <a:p>
              <a:endParaRPr/>
            </a:p>
          </p:txBody>
        </p:sp>
        <p:sp>
          <p:nvSpPr>
            <p:cNvPr id="188" name="pl55"/>
            <p:cNvSpPr/>
            <p:nvPr/>
          </p:nvSpPr>
          <p:spPr>
            <a:xfrm>
              <a:off x="6514984"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89" name="pl56"/>
            <p:cNvSpPr/>
            <p:nvPr/>
          </p:nvSpPr>
          <p:spPr>
            <a:xfrm>
              <a:off x="7848638"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90" name="pl57"/>
            <p:cNvSpPr/>
            <p:nvPr/>
          </p:nvSpPr>
          <p:spPr>
            <a:xfrm>
              <a:off x="9182292" y="1888576"/>
              <a:ext cx="0" cy="4094028"/>
            </a:xfrm>
            <a:custGeom>
              <a:avLst/>
              <a:gdLst/>
              <a:ahLst/>
              <a:cxnLst/>
              <a:rect l="0" t="0" r="0" b="0"/>
              <a:pathLst>
                <a:path h="4094028">
                  <a:moveTo>
                    <a:pt x="0" y="4094028"/>
                  </a:moveTo>
                  <a:lnTo>
                    <a:pt x="0" y="0"/>
                  </a:lnTo>
                  <a:lnTo>
                    <a:pt x="0" y="0"/>
                  </a:lnTo>
                </a:path>
              </a:pathLst>
            </a:custGeom>
            <a:ln w="10840" cap="flat">
              <a:solidFill>
                <a:srgbClr val="A59F85">
                  <a:alpha val="100000"/>
                </a:srgbClr>
              </a:solidFill>
              <a:prstDash val="dash"/>
              <a:round/>
            </a:ln>
          </p:spPr>
          <p:txBody>
            <a:bodyPr/>
            <a:lstStyle/>
            <a:p>
              <a:endParaRPr/>
            </a:p>
          </p:txBody>
        </p:sp>
        <p:sp>
          <p:nvSpPr>
            <p:cNvPr id="191" name="pl58"/>
            <p:cNvSpPr/>
            <p:nvPr/>
          </p:nvSpPr>
          <p:spPr>
            <a:xfrm>
              <a:off x="6514984" y="4736917"/>
              <a:ext cx="2667307" cy="14933"/>
            </a:xfrm>
            <a:custGeom>
              <a:avLst/>
              <a:gdLst/>
              <a:ahLst/>
              <a:cxnLst/>
              <a:rect l="0" t="0" r="0" b="0"/>
              <a:pathLst>
                <a:path w="2667307" h="14933">
                  <a:moveTo>
                    <a:pt x="0" y="14933"/>
                  </a:moveTo>
                  <a:lnTo>
                    <a:pt x="1333653" y="14425"/>
                  </a:lnTo>
                  <a:lnTo>
                    <a:pt x="2667307" y="0"/>
                  </a:lnTo>
                </a:path>
              </a:pathLst>
            </a:custGeom>
            <a:ln w="13550" cap="flat">
              <a:solidFill>
                <a:srgbClr val="ABD9E9">
                  <a:alpha val="100000"/>
                </a:srgbClr>
              </a:solidFill>
              <a:prstDash val="solid"/>
              <a:round/>
            </a:ln>
          </p:spPr>
          <p:txBody>
            <a:bodyPr/>
            <a:lstStyle/>
            <a:p>
              <a:endParaRPr/>
            </a:p>
          </p:txBody>
        </p:sp>
        <p:sp>
          <p:nvSpPr>
            <p:cNvPr id="192" name="pl59"/>
            <p:cNvSpPr/>
            <p:nvPr/>
          </p:nvSpPr>
          <p:spPr>
            <a:xfrm>
              <a:off x="6514984" y="4656419"/>
              <a:ext cx="2667307" cy="257554"/>
            </a:xfrm>
            <a:custGeom>
              <a:avLst/>
              <a:gdLst/>
              <a:ahLst/>
              <a:cxnLst/>
              <a:rect l="0" t="0" r="0" b="0"/>
              <a:pathLst>
                <a:path w="2667307" h="257554">
                  <a:moveTo>
                    <a:pt x="0" y="257554"/>
                  </a:moveTo>
                  <a:lnTo>
                    <a:pt x="1333653" y="71551"/>
                  </a:lnTo>
                  <a:lnTo>
                    <a:pt x="2667307" y="0"/>
                  </a:lnTo>
                </a:path>
              </a:pathLst>
            </a:custGeom>
            <a:ln w="13550" cap="flat">
              <a:solidFill>
                <a:srgbClr val="EA484B">
                  <a:alpha val="100000"/>
                </a:srgbClr>
              </a:solidFill>
              <a:prstDash val="solid"/>
              <a:round/>
            </a:ln>
          </p:spPr>
          <p:txBody>
            <a:bodyPr/>
            <a:lstStyle/>
            <a:p>
              <a:endParaRPr/>
            </a:p>
          </p:txBody>
        </p:sp>
        <p:sp>
          <p:nvSpPr>
            <p:cNvPr id="193" name="pl60"/>
            <p:cNvSpPr/>
            <p:nvPr/>
          </p:nvSpPr>
          <p:spPr>
            <a:xfrm>
              <a:off x="6448302" y="4723897"/>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94" name="pl61"/>
            <p:cNvSpPr/>
            <p:nvPr/>
          </p:nvSpPr>
          <p:spPr>
            <a:xfrm>
              <a:off x="6514984" y="4723897"/>
              <a:ext cx="0" cy="55905"/>
            </a:xfrm>
            <a:custGeom>
              <a:avLst/>
              <a:gdLst/>
              <a:ahLst/>
              <a:cxnLst/>
              <a:rect l="0" t="0" r="0" b="0"/>
              <a:pathLst>
                <a:path h="55905">
                  <a:moveTo>
                    <a:pt x="0" y="0"/>
                  </a:moveTo>
                  <a:lnTo>
                    <a:pt x="0" y="55905"/>
                  </a:lnTo>
                </a:path>
              </a:pathLst>
            </a:custGeom>
            <a:ln w="13550" cap="flat">
              <a:solidFill>
                <a:srgbClr val="ABD9E9">
                  <a:alpha val="100000"/>
                </a:srgbClr>
              </a:solidFill>
              <a:prstDash val="solid"/>
              <a:round/>
            </a:ln>
          </p:spPr>
          <p:txBody>
            <a:bodyPr/>
            <a:lstStyle/>
            <a:p>
              <a:endParaRPr/>
            </a:p>
          </p:txBody>
        </p:sp>
        <p:sp>
          <p:nvSpPr>
            <p:cNvPr id="195" name="pl62"/>
            <p:cNvSpPr/>
            <p:nvPr/>
          </p:nvSpPr>
          <p:spPr>
            <a:xfrm>
              <a:off x="6448302" y="4779803"/>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96" name="pl63"/>
            <p:cNvSpPr/>
            <p:nvPr/>
          </p:nvSpPr>
          <p:spPr>
            <a:xfrm>
              <a:off x="7781955" y="4721883"/>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97" name="pl64"/>
            <p:cNvSpPr/>
            <p:nvPr/>
          </p:nvSpPr>
          <p:spPr>
            <a:xfrm>
              <a:off x="7848638" y="4721883"/>
              <a:ext cx="0" cy="58919"/>
            </a:xfrm>
            <a:custGeom>
              <a:avLst/>
              <a:gdLst/>
              <a:ahLst/>
              <a:cxnLst/>
              <a:rect l="0" t="0" r="0" b="0"/>
              <a:pathLst>
                <a:path h="58919">
                  <a:moveTo>
                    <a:pt x="0" y="0"/>
                  </a:moveTo>
                  <a:lnTo>
                    <a:pt x="0" y="58919"/>
                  </a:lnTo>
                </a:path>
              </a:pathLst>
            </a:custGeom>
            <a:ln w="13550" cap="flat">
              <a:solidFill>
                <a:srgbClr val="ABD9E9">
                  <a:alpha val="100000"/>
                </a:srgbClr>
              </a:solidFill>
              <a:prstDash val="solid"/>
              <a:round/>
            </a:ln>
          </p:spPr>
          <p:txBody>
            <a:bodyPr/>
            <a:lstStyle/>
            <a:p>
              <a:endParaRPr/>
            </a:p>
          </p:txBody>
        </p:sp>
        <p:sp>
          <p:nvSpPr>
            <p:cNvPr id="198" name="pl65"/>
            <p:cNvSpPr/>
            <p:nvPr/>
          </p:nvSpPr>
          <p:spPr>
            <a:xfrm>
              <a:off x="7781955" y="4780802"/>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199" name="pl66"/>
            <p:cNvSpPr/>
            <p:nvPr/>
          </p:nvSpPr>
          <p:spPr>
            <a:xfrm>
              <a:off x="9115609" y="4702852"/>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200" name="pl67"/>
            <p:cNvSpPr/>
            <p:nvPr/>
          </p:nvSpPr>
          <p:spPr>
            <a:xfrm>
              <a:off x="9182292" y="4702852"/>
              <a:ext cx="0" cy="68128"/>
            </a:xfrm>
            <a:custGeom>
              <a:avLst/>
              <a:gdLst/>
              <a:ahLst/>
              <a:cxnLst/>
              <a:rect l="0" t="0" r="0" b="0"/>
              <a:pathLst>
                <a:path h="68128">
                  <a:moveTo>
                    <a:pt x="0" y="0"/>
                  </a:moveTo>
                  <a:lnTo>
                    <a:pt x="0" y="68128"/>
                  </a:lnTo>
                </a:path>
              </a:pathLst>
            </a:custGeom>
            <a:ln w="13550" cap="flat">
              <a:solidFill>
                <a:srgbClr val="ABD9E9">
                  <a:alpha val="100000"/>
                </a:srgbClr>
              </a:solidFill>
              <a:prstDash val="solid"/>
              <a:round/>
            </a:ln>
          </p:spPr>
          <p:txBody>
            <a:bodyPr/>
            <a:lstStyle/>
            <a:p>
              <a:endParaRPr/>
            </a:p>
          </p:txBody>
        </p:sp>
        <p:sp>
          <p:nvSpPr>
            <p:cNvPr id="201" name="pl68"/>
            <p:cNvSpPr/>
            <p:nvPr/>
          </p:nvSpPr>
          <p:spPr>
            <a:xfrm>
              <a:off x="9115609" y="4770981"/>
              <a:ext cx="133365" cy="0"/>
            </a:xfrm>
            <a:custGeom>
              <a:avLst/>
              <a:gdLst/>
              <a:ahLst/>
              <a:cxnLst/>
              <a:rect l="0" t="0" r="0" b="0"/>
              <a:pathLst>
                <a:path w="133365">
                  <a:moveTo>
                    <a:pt x="0" y="0"/>
                  </a:moveTo>
                  <a:lnTo>
                    <a:pt x="133365" y="0"/>
                  </a:lnTo>
                </a:path>
              </a:pathLst>
            </a:custGeom>
            <a:ln w="13550" cap="flat">
              <a:solidFill>
                <a:srgbClr val="ABD9E9">
                  <a:alpha val="100000"/>
                </a:srgbClr>
              </a:solidFill>
              <a:prstDash val="solid"/>
              <a:round/>
            </a:ln>
          </p:spPr>
          <p:txBody>
            <a:bodyPr/>
            <a:lstStyle/>
            <a:p>
              <a:endParaRPr/>
            </a:p>
          </p:txBody>
        </p:sp>
        <p:sp>
          <p:nvSpPr>
            <p:cNvPr id="202" name="pl69"/>
            <p:cNvSpPr/>
            <p:nvPr/>
          </p:nvSpPr>
          <p:spPr>
            <a:xfrm>
              <a:off x="6448302" y="4881079"/>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03" name="pl70"/>
            <p:cNvSpPr/>
            <p:nvPr/>
          </p:nvSpPr>
          <p:spPr>
            <a:xfrm>
              <a:off x="6514984" y="4881079"/>
              <a:ext cx="0" cy="65787"/>
            </a:xfrm>
            <a:custGeom>
              <a:avLst/>
              <a:gdLst/>
              <a:ahLst/>
              <a:cxnLst/>
              <a:rect l="0" t="0" r="0" b="0"/>
              <a:pathLst>
                <a:path h="65787">
                  <a:moveTo>
                    <a:pt x="0" y="0"/>
                  </a:moveTo>
                  <a:lnTo>
                    <a:pt x="0" y="65787"/>
                  </a:lnTo>
                </a:path>
              </a:pathLst>
            </a:custGeom>
            <a:ln w="13550" cap="flat">
              <a:solidFill>
                <a:srgbClr val="EA484B">
                  <a:alpha val="100000"/>
                </a:srgbClr>
              </a:solidFill>
              <a:prstDash val="solid"/>
              <a:round/>
            </a:ln>
          </p:spPr>
          <p:txBody>
            <a:bodyPr/>
            <a:lstStyle/>
            <a:p>
              <a:endParaRPr/>
            </a:p>
          </p:txBody>
        </p:sp>
        <p:sp>
          <p:nvSpPr>
            <p:cNvPr id="204" name="pl71"/>
            <p:cNvSpPr/>
            <p:nvPr/>
          </p:nvSpPr>
          <p:spPr>
            <a:xfrm>
              <a:off x="6448302" y="4946866"/>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05" name="pl72"/>
            <p:cNvSpPr/>
            <p:nvPr/>
          </p:nvSpPr>
          <p:spPr>
            <a:xfrm>
              <a:off x="7781955" y="4688756"/>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06" name="pl73"/>
            <p:cNvSpPr/>
            <p:nvPr/>
          </p:nvSpPr>
          <p:spPr>
            <a:xfrm>
              <a:off x="7848638" y="4688756"/>
              <a:ext cx="0" cy="78428"/>
            </a:xfrm>
            <a:custGeom>
              <a:avLst/>
              <a:gdLst/>
              <a:ahLst/>
              <a:cxnLst/>
              <a:rect l="0" t="0" r="0" b="0"/>
              <a:pathLst>
                <a:path h="78428">
                  <a:moveTo>
                    <a:pt x="0" y="0"/>
                  </a:moveTo>
                  <a:lnTo>
                    <a:pt x="0" y="78428"/>
                  </a:lnTo>
                </a:path>
              </a:pathLst>
            </a:custGeom>
            <a:ln w="13550" cap="flat">
              <a:solidFill>
                <a:srgbClr val="EA484B">
                  <a:alpha val="100000"/>
                </a:srgbClr>
              </a:solidFill>
              <a:prstDash val="solid"/>
              <a:round/>
            </a:ln>
          </p:spPr>
          <p:txBody>
            <a:bodyPr/>
            <a:lstStyle/>
            <a:p>
              <a:endParaRPr/>
            </a:p>
          </p:txBody>
        </p:sp>
        <p:sp>
          <p:nvSpPr>
            <p:cNvPr id="207" name="pl74"/>
            <p:cNvSpPr/>
            <p:nvPr/>
          </p:nvSpPr>
          <p:spPr>
            <a:xfrm>
              <a:off x="7781955" y="4767184"/>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08" name="pl75"/>
            <p:cNvSpPr/>
            <p:nvPr/>
          </p:nvSpPr>
          <p:spPr>
            <a:xfrm>
              <a:off x="9115609" y="4619855"/>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09" name="pl76"/>
            <p:cNvSpPr/>
            <p:nvPr/>
          </p:nvSpPr>
          <p:spPr>
            <a:xfrm>
              <a:off x="9182292" y="4619855"/>
              <a:ext cx="0" cy="73126"/>
            </a:xfrm>
            <a:custGeom>
              <a:avLst/>
              <a:gdLst/>
              <a:ahLst/>
              <a:cxnLst/>
              <a:rect l="0" t="0" r="0" b="0"/>
              <a:pathLst>
                <a:path h="73126">
                  <a:moveTo>
                    <a:pt x="0" y="0"/>
                  </a:moveTo>
                  <a:lnTo>
                    <a:pt x="0" y="73126"/>
                  </a:lnTo>
                </a:path>
              </a:pathLst>
            </a:custGeom>
            <a:ln w="13550" cap="flat">
              <a:solidFill>
                <a:srgbClr val="EA484B">
                  <a:alpha val="100000"/>
                </a:srgbClr>
              </a:solidFill>
              <a:prstDash val="solid"/>
              <a:round/>
            </a:ln>
          </p:spPr>
          <p:txBody>
            <a:bodyPr/>
            <a:lstStyle/>
            <a:p>
              <a:endParaRPr/>
            </a:p>
          </p:txBody>
        </p:sp>
        <p:sp>
          <p:nvSpPr>
            <p:cNvPr id="210" name="pl77"/>
            <p:cNvSpPr/>
            <p:nvPr/>
          </p:nvSpPr>
          <p:spPr>
            <a:xfrm>
              <a:off x="9115609" y="4692982"/>
              <a:ext cx="133365" cy="0"/>
            </a:xfrm>
            <a:custGeom>
              <a:avLst/>
              <a:gdLst/>
              <a:ahLst/>
              <a:cxnLst/>
              <a:rect l="0" t="0" r="0" b="0"/>
              <a:pathLst>
                <a:path w="133365">
                  <a:moveTo>
                    <a:pt x="0" y="0"/>
                  </a:moveTo>
                  <a:lnTo>
                    <a:pt x="133365" y="0"/>
                  </a:lnTo>
                </a:path>
              </a:pathLst>
            </a:custGeom>
            <a:ln w="13550" cap="flat">
              <a:solidFill>
                <a:srgbClr val="EA484B">
                  <a:alpha val="100000"/>
                </a:srgbClr>
              </a:solidFill>
              <a:prstDash val="solid"/>
              <a:round/>
            </a:ln>
          </p:spPr>
          <p:txBody>
            <a:bodyPr/>
            <a:lstStyle/>
            <a:p>
              <a:endParaRPr/>
            </a:p>
          </p:txBody>
        </p:sp>
        <p:sp>
          <p:nvSpPr>
            <p:cNvPr id="211" name="pt78"/>
            <p:cNvSpPr/>
            <p:nvPr/>
          </p:nvSpPr>
          <p:spPr>
            <a:xfrm>
              <a:off x="6490158" y="4727024"/>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12" name="pt79"/>
            <p:cNvSpPr/>
            <p:nvPr/>
          </p:nvSpPr>
          <p:spPr>
            <a:xfrm>
              <a:off x="7823812" y="4726516"/>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13" name="pt80"/>
            <p:cNvSpPr/>
            <p:nvPr/>
          </p:nvSpPr>
          <p:spPr>
            <a:xfrm>
              <a:off x="9157466" y="4712091"/>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14" name="pt81"/>
            <p:cNvSpPr/>
            <p:nvPr/>
          </p:nvSpPr>
          <p:spPr>
            <a:xfrm>
              <a:off x="6490158" y="4889147"/>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15" name="pt82"/>
            <p:cNvSpPr/>
            <p:nvPr/>
          </p:nvSpPr>
          <p:spPr>
            <a:xfrm>
              <a:off x="7823812" y="4703144"/>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16" name="pt83"/>
            <p:cNvSpPr/>
            <p:nvPr/>
          </p:nvSpPr>
          <p:spPr>
            <a:xfrm>
              <a:off x="9157466" y="4631593"/>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17" name="rc84"/>
            <p:cNvSpPr/>
            <p:nvPr/>
          </p:nvSpPr>
          <p:spPr>
            <a:xfrm>
              <a:off x="5714792" y="1888576"/>
              <a:ext cx="4267692" cy="4094028"/>
            </a:xfrm>
            <a:prstGeom prst="rect">
              <a:avLst/>
            </a:prstGeom>
            <a:ln w="13550" cap="rnd">
              <a:solidFill>
                <a:srgbClr val="272822">
                  <a:alpha val="100000"/>
                </a:srgbClr>
              </a:solidFill>
              <a:prstDash val="solid"/>
              <a:round/>
            </a:ln>
          </p:spPr>
          <p:txBody>
            <a:bodyPr/>
            <a:lstStyle/>
            <a:p>
              <a:endParaRPr/>
            </a:p>
          </p:txBody>
        </p:sp>
        <p:sp>
          <p:nvSpPr>
            <p:cNvPr id="218" name="rc85"/>
            <p:cNvSpPr/>
            <p:nvPr/>
          </p:nvSpPr>
          <p:spPr>
            <a:xfrm>
              <a:off x="1371184" y="1644075"/>
              <a:ext cx="4267692" cy="24450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19" name="tx86"/>
            <p:cNvSpPr/>
            <p:nvPr/>
          </p:nvSpPr>
          <p:spPr>
            <a:xfrm>
              <a:off x="2616744" y="1689828"/>
              <a:ext cx="1776573" cy="12283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1A1A1A">
                      <a:alpha val="100000"/>
                    </a:srgbClr>
                  </a:solidFill>
                  <a:latin typeface="Bitstream Vera Sans"/>
                  <a:cs typeface="Bitstream Vera Sans"/>
                </a:rPr>
                <a:t>Belief in a Dangerous World</a:t>
              </a:r>
            </a:p>
          </p:txBody>
        </p:sp>
        <p:sp>
          <p:nvSpPr>
            <p:cNvPr id="220" name="rc87"/>
            <p:cNvSpPr/>
            <p:nvPr/>
          </p:nvSpPr>
          <p:spPr>
            <a:xfrm>
              <a:off x="5714792" y="1644075"/>
              <a:ext cx="4267692" cy="24450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221" name="tx88"/>
            <p:cNvSpPr/>
            <p:nvPr/>
          </p:nvSpPr>
          <p:spPr>
            <a:xfrm>
              <a:off x="7376202" y="1714434"/>
              <a:ext cx="944872" cy="98226"/>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1A1A1A">
                      <a:alpha val="100000"/>
                    </a:srgbClr>
                  </a:solidFill>
                  <a:latin typeface="Bitstream Vera Sans"/>
                  <a:cs typeface="Bitstream Vera Sans"/>
                </a:rPr>
                <a:t>Germ Aversion</a:t>
              </a:r>
            </a:p>
          </p:txBody>
        </p:sp>
        <p:sp>
          <p:nvSpPr>
            <p:cNvPr id="222" name="pl89"/>
            <p:cNvSpPr/>
            <p:nvPr/>
          </p:nvSpPr>
          <p:spPr>
            <a:xfrm>
              <a:off x="2171377" y="5982604"/>
              <a:ext cx="0" cy="37957"/>
            </a:xfrm>
            <a:custGeom>
              <a:avLst/>
              <a:gdLst/>
              <a:ahLst/>
              <a:cxnLst/>
              <a:rect l="0" t="0" r="0" b="0"/>
              <a:pathLst>
                <a:path h="37957">
                  <a:moveTo>
                    <a:pt x="0" y="37957"/>
                  </a:moveTo>
                  <a:lnTo>
                    <a:pt x="0" y="0"/>
                  </a:lnTo>
                </a:path>
              </a:pathLst>
            </a:custGeom>
          </p:spPr>
          <p:txBody>
            <a:bodyPr/>
            <a:lstStyle/>
            <a:p>
              <a:endParaRPr/>
            </a:p>
          </p:txBody>
        </p:sp>
        <p:sp>
          <p:nvSpPr>
            <p:cNvPr id="223" name="pl90"/>
            <p:cNvSpPr/>
            <p:nvPr/>
          </p:nvSpPr>
          <p:spPr>
            <a:xfrm>
              <a:off x="3505031" y="5982604"/>
              <a:ext cx="0" cy="37957"/>
            </a:xfrm>
            <a:custGeom>
              <a:avLst/>
              <a:gdLst/>
              <a:ahLst/>
              <a:cxnLst/>
              <a:rect l="0" t="0" r="0" b="0"/>
              <a:pathLst>
                <a:path h="37957">
                  <a:moveTo>
                    <a:pt x="0" y="37957"/>
                  </a:moveTo>
                  <a:lnTo>
                    <a:pt x="0" y="0"/>
                  </a:lnTo>
                </a:path>
              </a:pathLst>
            </a:custGeom>
          </p:spPr>
          <p:txBody>
            <a:bodyPr/>
            <a:lstStyle/>
            <a:p>
              <a:endParaRPr/>
            </a:p>
          </p:txBody>
        </p:sp>
        <p:sp>
          <p:nvSpPr>
            <p:cNvPr id="224" name="pl91"/>
            <p:cNvSpPr/>
            <p:nvPr/>
          </p:nvSpPr>
          <p:spPr>
            <a:xfrm>
              <a:off x="4838684" y="5982604"/>
              <a:ext cx="0" cy="37957"/>
            </a:xfrm>
            <a:custGeom>
              <a:avLst/>
              <a:gdLst/>
              <a:ahLst/>
              <a:cxnLst/>
              <a:rect l="0" t="0" r="0" b="0"/>
              <a:pathLst>
                <a:path h="37957">
                  <a:moveTo>
                    <a:pt x="0" y="37957"/>
                  </a:moveTo>
                  <a:lnTo>
                    <a:pt x="0" y="0"/>
                  </a:lnTo>
                </a:path>
              </a:pathLst>
            </a:custGeom>
          </p:spPr>
          <p:txBody>
            <a:bodyPr/>
            <a:lstStyle/>
            <a:p>
              <a:endParaRPr/>
            </a:p>
          </p:txBody>
        </p:sp>
        <p:sp>
          <p:nvSpPr>
            <p:cNvPr id="225" name="tx92"/>
            <p:cNvSpPr/>
            <p:nvPr/>
          </p:nvSpPr>
          <p:spPr>
            <a:xfrm>
              <a:off x="1811064" y="6032474"/>
              <a:ext cx="720625" cy="10179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Low (0-33%)</a:t>
              </a:r>
            </a:p>
          </p:txBody>
        </p:sp>
        <p:sp>
          <p:nvSpPr>
            <p:cNvPr id="226" name="tx93"/>
            <p:cNvSpPr/>
            <p:nvPr/>
          </p:nvSpPr>
          <p:spPr>
            <a:xfrm>
              <a:off x="2950106" y="6032275"/>
              <a:ext cx="1109848" cy="101996"/>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Moderate (33-66%)</a:t>
              </a:r>
            </a:p>
          </p:txBody>
        </p:sp>
        <p:sp>
          <p:nvSpPr>
            <p:cNvPr id="227" name="tx94"/>
            <p:cNvSpPr/>
            <p:nvPr/>
          </p:nvSpPr>
          <p:spPr>
            <a:xfrm>
              <a:off x="4424207" y="6023544"/>
              <a:ext cx="828954" cy="11072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High (66-99%)</a:t>
              </a:r>
            </a:p>
          </p:txBody>
        </p:sp>
        <p:sp>
          <p:nvSpPr>
            <p:cNvPr id="228" name="pl95"/>
            <p:cNvSpPr/>
            <p:nvPr/>
          </p:nvSpPr>
          <p:spPr>
            <a:xfrm>
              <a:off x="6514984" y="5982604"/>
              <a:ext cx="0" cy="37957"/>
            </a:xfrm>
            <a:custGeom>
              <a:avLst/>
              <a:gdLst/>
              <a:ahLst/>
              <a:cxnLst/>
              <a:rect l="0" t="0" r="0" b="0"/>
              <a:pathLst>
                <a:path h="37957">
                  <a:moveTo>
                    <a:pt x="0" y="37957"/>
                  </a:moveTo>
                  <a:lnTo>
                    <a:pt x="0" y="0"/>
                  </a:lnTo>
                </a:path>
              </a:pathLst>
            </a:custGeom>
          </p:spPr>
          <p:txBody>
            <a:bodyPr/>
            <a:lstStyle/>
            <a:p>
              <a:endParaRPr/>
            </a:p>
          </p:txBody>
        </p:sp>
        <p:sp>
          <p:nvSpPr>
            <p:cNvPr id="229" name="pl96"/>
            <p:cNvSpPr/>
            <p:nvPr/>
          </p:nvSpPr>
          <p:spPr>
            <a:xfrm>
              <a:off x="7848638" y="5982604"/>
              <a:ext cx="0" cy="37957"/>
            </a:xfrm>
            <a:custGeom>
              <a:avLst/>
              <a:gdLst/>
              <a:ahLst/>
              <a:cxnLst/>
              <a:rect l="0" t="0" r="0" b="0"/>
              <a:pathLst>
                <a:path h="37957">
                  <a:moveTo>
                    <a:pt x="0" y="37957"/>
                  </a:moveTo>
                  <a:lnTo>
                    <a:pt x="0" y="0"/>
                  </a:lnTo>
                </a:path>
              </a:pathLst>
            </a:custGeom>
          </p:spPr>
          <p:txBody>
            <a:bodyPr/>
            <a:lstStyle/>
            <a:p>
              <a:endParaRPr/>
            </a:p>
          </p:txBody>
        </p:sp>
        <p:sp>
          <p:nvSpPr>
            <p:cNvPr id="230" name="pl97"/>
            <p:cNvSpPr/>
            <p:nvPr/>
          </p:nvSpPr>
          <p:spPr>
            <a:xfrm>
              <a:off x="9182292" y="5982604"/>
              <a:ext cx="0" cy="37957"/>
            </a:xfrm>
            <a:custGeom>
              <a:avLst/>
              <a:gdLst/>
              <a:ahLst/>
              <a:cxnLst/>
              <a:rect l="0" t="0" r="0" b="0"/>
              <a:pathLst>
                <a:path h="37957">
                  <a:moveTo>
                    <a:pt x="0" y="37957"/>
                  </a:moveTo>
                  <a:lnTo>
                    <a:pt x="0" y="0"/>
                  </a:lnTo>
                </a:path>
              </a:pathLst>
            </a:custGeom>
          </p:spPr>
          <p:txBody>
            <a:bodyPr/>
            <a:lstStyle/>
            <a:p>
              <a:endParaRPr/>
            </a:p>
          </p:txBody>
        </p:sp>
        <p:sp>
          <p:nvSpPr>
            <p:cNvPr id="231" name="tx98"/>
            <p:cNvSpPr/>
            <p:nvPr/>
          </p:nvSpPr>
          <p:spPr>
            <a:xfrm>
              <a:off x="6154671" y="6032474"/>
              <a:ext cx="720625" cy="10179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Low (0-33%)</a:t>
              </a:r>
            </a:p>
          </p:txBody>
        </p:sp>
        <p:sp>
          <p:nvSpPr>
            <p:cNvPr id="232" name="tx99"/>
            <p:cNvSpPr/>
            <p:nvPr/>
          </p:nvSpPr>
          <p:spPr>
            <a:xfrm>
              <a:off x="7293714" y="6032275"/>
              <a:ext cx="1109848" cy="101996"/>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Moderate (33-66%)</a:t>
              </a:r>
            </a:p>
          </p:txBody>
        </p:sp>
        <p:sp>
          <p:nvSpPr>
            <p:cNvPr id="233" name="tx100"/>
            <p:cNvSpPr/>
            <p:nvPr/>
          </p:nvSpPr>
          <p:spPr>
            <a:xfrm>
              <a:off x="8767815" y="6023544"/>
              <a:ext cx="828954" cy="11072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High (66-99%)</a:t>
              </a:r>
            </a:p>
          </p:txBody>
        </p:sp>
        <p:sp>
          <p:nvSpPr>
            <p:cNvPr id="234" name="tx101"/>
            <p:cNvSpPr/>
            <p:nvPr/>
          </p:nvSpPr>
          <p:spPr>
            <a:xfrm>
              <a:off x="1230140" y="5751665"/>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0</a:t>
              </a:r>
            </a:p>
          </p:txBody>
        </p:sp>
        <p:sp>
          <p:nvSpPr>
            <p:cNvPr id="235" name="tx102"/>
            <p:cNvSpPr/>
            <p:nvPr/>
          </p:nvSpPr>
          <p:spPr>
            <a:xfrm>
              <a:off x="1230140" y="5289610"/>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1</a:t>
              </a:r>
            </a:p>
          </p:txBody>
        </p:sp>
        <p:sp>
          <p:nvSpPr>
            <p:cNvPr id="236" name="tx103"/>
            <p:cNvSpPr/>
            <p:nvPr/>
          </p:nvSpPr>
          <p:spPr>
            <a:xfrm>
              <a:off x="1230140" y="4822792"/>
              <a:ext cx="72721" cy="84931"/>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2</a:t>
              </a:r>
            </a:p>
          </p:txBody>
        </p:sp>
        <p:sp>
          <p:nvSpPr>
            <p:cNvPr id="237" name="tx104"/>
            <p:cNvSpPr/>
            <p:nvPr/>
          </p:nvSpPr>
          <p:spPr>
            <a:xfrm>
              <a:off x="1230140" y="4355974"/>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3</a:t>
              </a:r>
            </a:p>
          </p:txBody>
        </p:sp>
        <p:sp>
          <p:nvSpPr>
            <p:cNvPr id="238" name="tx105"/>
            <p:cNvSpPr/>
            <p:nvPr/>
          </p:nvSpPr>
          <p:spPr>
            <a:xfrm>
              <a:off x="1230140" y="3893918"/>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4</a:t>
              </a:r>
            </a:p>
          </p:txBody>
        </p:sp>
        <p:sp>
          <p:nvSpPr>
            <p:cNvPr id="239" name="tx106"/>
            <p:cNvSpPr/>
            <p:nvPr/>
          </p:nvSpPr>
          <p:spPr>
            <a:xfrm>
              <a:off x="1230140" y="3427100"/>
              <a:ext cx="72721" cy="84931"/>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5</a:t>
              </a:r>
            </a:p>
          </p:txBody>
        </p:sp>
        <p:sp>
          <p:nvSpPr>
            <p:cNvPr id="240" name="tx107"/>
            <p:cNvSpPr/>
            <p:nvPr/>
          </p:nvSpPr>
          <p:spPr>
            <a:xfrm>
              <a:off x="1230140" y="2960282"/>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6</a:t>
              </a:r>
            </a:p>
          </p:txBody>
        </p:sp>
        <p:sp>
          <p:nvSpPr>
            <p:cNvPr id="241" name="tx108"/>
            <p:cNvSpPr/>
            <p:nvPr/>
          </p:nvSpPr>
          <p:spPr>
            <a:xfrm>
              <a:off x="1230140" y="2498227"/>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7</a:t>
              </a:r>
            </a:p>
          </p:txBody>
        </p:sp>
        <p:sp>
          <p:nvSpPr>
            <p:cNvPr id="242" name="tx109"/>
            <p:cNvSpPr/>
            <p:nvPr/>
          </p:nvSpPr>
          <p:spPr>
            <a:xfrm>
              <a:off x="1230140" y="2029821"/>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8</a:t>
              </a:r>
            </a:p>
          </p:txBody>
        </p:sp>
        <p:sp>
          <p:nvSpPr>
            <p:cNvPr id="243" name="pl110"/>
            <p:cNvSpPr/>
            <p:nvPr/>
          </p:nvSpPr>
          <p:spPr>
            <a:xfrm>
              <a:off x="1333227" y="5796512"/>
              <a:ext cx="37957" cy="0"/>
            </a:xfrm>
            <a:custGeom>
              <a:avLst/>
              <a:gdLst/>
              <a:ahLst/>
              <a:cxnLst/>
              <a:rect l="0" t="0" r="0" b="0"/>
              <a:pathLst>
                <a:path w="37957">
                  <a:moveTo>
                    <a:pt x="0" y="0"/>
                  </a:moveTo>
                  <a:lnTo>
                    <a:pt x="37957" y="0"/>
                  </a:lnTo>
                </a:path>
              </a:pathLst>
            </a:custGeom>
          </p:spPr>
          <p:txBody>
            <a:bodyPr/>
            <a:lstStyle/>
            <a:p>
              <a:endParaRPr/>
            </a:p>
          </p:txBody>
        </p:sp>
        <p:sp>
          <p:nvSpPr>
            <p:cNvPr id="244" name="pl111"/>
            <p:cNvSpPr/>
            <p:nvPr/>
          </p:nvSpPr>
          <p:spPr>
            <a:xfrm>
              <a:off x="1333227" y="5331282"/>
              <a:ext cx="37957" cy="0"/>
            </a:xfrm>
            <a:custGeom>
              <a:avLst/>
              <a:gdLst/>
              <a:ahLst/>
              <a:cxnLst/>
              <a:rect l="0" t="0" r="0" b="0"/>
              <a:pathLst>
                <a:path w="37957">
                  <a:moveTo>
                    <a:pt x="0" y="0"/>
                  </a:moveTo>
                  <a:lnTo>
                    <a:pt x="37957" y="0"/>
                  </a:lnTo>
                </a:path>
              </a:pathLst>
            </a:custGeom>
          </p:spPr>
          <p:txBody>
            <a:bodyPr/>
            <a:lstStyle/>
            <a:p>
              <a:endParaRPr/>
            </a:p>
          </p:txBody>
        </p:sp>
        <p:sp>
          <p:nvSpPr>
            <p:cNvPr id="245" name="pl112"/>
            <p:cNvSpPr/>
            <p:nvPr/>
          </p:nvSpPr>
          <p:spPr>
            <a:xfrm>
              <a:off x="1333227" y="4866051"/>
              <a:ext cx="37957" cy="0"/>
            </a:xfrm>
            <a:custGeom>
              <a:avLst/>
              <a:gdLst/>
              <a:ahLst/>
              <a:cxnLst/>
              <a:rect l="0" t="0" r="0" b="0"/>
              <a:pathLst>
                <a:path w="37957">
                  <a:moveTo>
                    <a:pt x="0" y="0"/>
                  </a:moveTo>
                  <a:lnTo>
                    <a:pt x="37957" y="0"/>
                  </a:lnTo>
                </a:path>
              </a:pathLst>
            </a:custGeom>
          </p:spPr>
          <p:txBody>
            <a:bodyPr/>
            <a:lstStyle/>
            <a:p>
              <a:endParaRPr/>
            </a:p>
          </p:txBody>
        </p:sp>
        <p:sp>
          <p:nvSpPr>
            <p:cNvPr id="246" name="pl113"/>
            <p:cNvSpPr/>
            <p:nvPr/>
          </p:nvSpPr>
          <p:spPr>
            <a:xfrm>
              <a:off x="1333227" y="4400821"/>
              <a:ext cx="37957" cy="0"/>
            </a:xfrm>
            <a:custGeom>
              <a:avLst/>
              <a:gdLst/>
              <a:ahLst/>
              <a:cxnLst/>
              <a:rect l="0" t="0" r="0" b="0"/>
              <a:pathLst>
                <a:path w="37957">
                  <a:moveTo>
                    <a:pt x="0" y="0"/>
                  </a:moveTo>
                  <a:lnTo>
                    <a:pt x="37957" y="0"/>
                  </a:lnTo>
                </a:path>
              </a:pathLst>
            </a:custGeom>
          </p:spPr>
          <p:txBody>
            <a:bodyPr/>
            <a:lstStyle/>
            <a:p>
              <a:endParaRPr/>
            </a:p>
          </p:txBody>
        </p:sp>
        <p:sp>
          <p:nvSpPr>
            <p:cNvPr id="247" name="pl114"/>
            <p:cNvSpPr/>
            <p:nvPr/>
          </p:nvSpPr>
          <p:spPr>
            <a:xfrm>
              <a:off x="1333227" y="3935590"/>
              <a:ext cx="37957" cy="0"/>
            </a:xfrm>
            <a:custGeom>
              <a:avLst/>
              <a:gdLst/>
              <a:ahLst/>
              <a:cxnLst/>
              <a:rect l="0" t="0" r="0" b="0"/>
              <a:pathLst>
                <a:path w="37957">
                  <a:moveTo>
                    <a:pt x="0" y="0"/>
                  </a:moveTo>
                  <a:lnTo>
                    <a:pt x="37957" y="0"/>
                  </a:lnTo>
                </a:path>
              </a:pathLst>
            </a:custGeom>
          </p:spPr>
          <p:txBody>
            <a:bodyPr/>
            <a:lstStyle/>
            <a:p>
              <a:endParaRPr/>
            </a:p>
          </p:txBody>
        </p:sp>
        <p:sp>
          <p:nvSpPr>
            <p:cNvPr id="248" name="pl115"/>
            <p:cNvSpPr/>
            <p:nvPr/>
          </p:nvSpPr>
          <p:spPr>
            <a:xfrm>
              <a:off x="1333227" y="3470360"/>
              <a:ext cx="37957" cy="0"/>
            </a:xfrm>
            <a:custGeom>
              <a:avLst/>
              <a:gdLst/>
              <a:ahLst/>
              <a:cxnLst/>
              <a:rect l="0" t="0" r="0" b="0"/>
              <a:pathLst>
                <a:path w="37957">
                  <a:moveTo>
                    <a:pt x="0" y="0"/>
                  </a:moveTo>
                  <a:lnTo>
                    <a:pt x="37957" y="0"/>
                  </a:lnTo>
                </a:path>
              </a:pathLst>
            </a:custGeom>
          </p:spPr>
          <p:txBody>
            <a:bodyPr/>
            <a:lstStyle/>
            <a:p>
              <a:endParaRPr/>
            </a:p>
          </p:txBody>
        </p:sp>
        <p:sp>
          <p:nvSpPr>
            <p:cNvPr id="249" name="pl116"/>
            <p:cNvSpPr/>
            <p:nvPr/>
          </p:nvSpPr>
          <p:spPr>
            <a:xfrm>
              <a:off x="1333227" y="3005129"/>
              <a:ext cx="37957" cy="0"/>
            </a:xfrm>
            <a:custGeom>
              <a:avLst/>
              <a:gdLst/>
              <a:ahLst/>
              <a:cxnLst/>
              <a:rect l="0" t="0" r="0" b="0"/>
              <a:pathLst>
                <a:path w="37957">
                  <a:moveTo>
                    <a:pt x="0" y="0"/>
                  </a:moveTo>
                  <a:lnTo>
                    <a:pt x="37957" y="0"/>
                  </a:lnTo>
                </a:path>
              </a:pathLst>
            </a:custGeom>
          </p:spPr>
          <p:txBody>
            <a:bodyPr/>
            <a:lstStyle/>
            <a:p>
              <a:endParaRPr/>
            </a:p>
          </p:txBody>
        </p:sp>
        <p:sp>
          <p:nvSpPr>
            <p:cNvPr id="250" name="pl117"/>
            <p:cNvSpPr/>
            <p:nvPr/>
          </p:nvSpPr>
          <p:spPr>
            <a:xfrm>
              <a:off x="1333227" y="2539899"/>
              <a:ext cx="37957" cy="0"/>
            </a:xfrm>
            <a:custGeom>
              <a:avLst/>
              <a:gdLst/>
              <a:ahLst/>
              <a:cxnLst/>
              <a:rect l="0" t="0" r="0" b="0"/>
              <a:pathLst>
                <a:path w="37957">
                  <a:moveTo>
                    <a:pt x="0" y="0"/>
                  </a:moveTo>
                  <a:lnTo>
                    <a:pt x="37957" y="0"/>
                  </a:lnTo>
                </a:path>
              </a:pathLst>
            </a:custGeom>
          </p:spPr>
          <p:txBody>
            <a:bodyPr/>
            <a:lstStyle/>
            <a:p>
              <a:endParaRPr/>
            </a:p>
          </p:txBody>
        </p:sp>
        <p:sp>
          <p:nvSpPr>
            <p:cNvPr id="251" name="pl118"/>
            <p:cNvSpPr/>
            <p:nvPr/>
          </p:nvSpPr>
          <p:spPr>
            <a:xfrm>
              <a:off x="1333227" y="2074668"/>
              <a:ext cx="37957" cy="0"/>
            </a:xfrm>
            <a:custGeom>
              <a:avLst/>
              <a:gdLst/>
              <a:ahLst/>
              <a:cxnLst/>
              <a:rect l="0" t="0" r="0" b="0"/>
              <a:pathLst>
                <a:path w="37957">
                  <a:moveTo>
                    <a:pt x="0" y="0"/>
                  </a:moveTo>
                  <a:lnTo>
                    <a:pt x="37957" y="0"/>
                  </a:lnTo>
                </a:path>
              </a:pathLst>
            </a:custGeom>
          </p:spPr>
          <p:txBody>
            <a:bodyPr/>
            <a:lstStyle/>
            <a:p>
              <a:endParaRPr/>
            </a:p>
          </p:txBody>
        </p:sp>
        <p:sp>
          <p:nvSpPr>
            <p:cNvPr id="252" name="tx119"/>
            <p:cNvSpPr/>
            <p:nvPr/>
          </p:nvSpPr>
          <p:spPr>
            <a:xfrm>
              <a:off x="4383630" y="6206814"/>
              <a:ext cx="2586409" cy="118070"/>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8F8F2">
                      <a:alpha val="100000"/>
                    </a:srgbClr>
                  </a:solidFill>
                  <a:latin typeface="Bitstream Vera Sans"/>
                  <a:cs typeface="Bitstream Vera Sans"/>
                </a:rPr>
                <a:t>Percentile of Individual Difference</a:t>
              </a:r>
            </a:p>
          </p:txBody>
        </p:sp>
        <p:sp>
          <p:nvSpPr>
            <p:cNvPr id="253" name="tx120"/>
            <p:cNvSpPr/>
            <p:nvPr/>
          </p:nvSpPr>
          <p:spPr>
            <a:xfrm rot="-5400000">
              <a:off x="-508569" y="3861771"/>
              <a:ext cx="3045990"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8F8F2">
                      <a:alpha val="100000"/>
                    </a:srgbClr>
                  </a:solidFill>
                  <a:latin typeface="Bitstream Vera Sans"/>
                  <a:cs typeface="Bitstream Vera Sans"/>
                </a:rPr>
                <a:t>Germy (0 = Not at all to 8 = Extremely)</a:t>
              </a:r>
            </a:p>
          </p:txBody>
        </p:sp>
        <p:sp>
          <p:nvSpPr>
            <p:cNvPr id="254" name="rc121"/>
            <p:cNvSpPr/>
            <p:nvPr/>
          </p:nvSpPr>
          <p:spPr>
            <a:xfrm>
              <a:off x="3785470" y="990315"/>
              <a:ext cx="3782728" cy="509759"/>
            </a:xfrm>
            <a:prstGeom prst="rect">
              <a:avLst/>
            </a:prstGeom>
            <a:solidFill>
              <a:srgbClr val="272822">
                <a:alpha val="100000"/>
              </a:srgbClr>
            </a:solidFill>
          </p:spPr>
          <p:txBody>
            <a:bodyPr/>
            <a:lstStyle/>
            <a:p>
              <a:endParaRPr/>
            </a:p>
          </p:txBody>
        </p:sp>
        <p:sp>
          <p:nvSpPr>
            <p:cNvPr id="255" name="tx122"/>
            <p:cNvSpPr/>
            <p:nvPr/>
          </p:nvSpPr>
          <p:spPr>
            <a:xfrm>
              <a:off x="3857470" y="1153120"/>
              <a:ext cx="1534120"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8F8F2">
                      <a:alpha val="100000"/>
                    </a:srgbClr>
                  </a:solidFill>
                  <a:latin typeface="Bitstream Vera Sans"/>
                  <a:cs typeface="Bitstream Vera Sans"/>
                </a:rPr>
                <a:t>Classification Image</a:t>
              </a:r>
            </a:p>
          </p:txBody>
        </p:sp>
        <p:sp>
          <p:nvSpPr>
            <p:cNvPr id="256" name="rc123"/>
            <p:cNvSpPr/>
            <p:nvPr/>
          </p:nvSpPr>
          <p:spPr>
            <a:xfrm>
              <a:off x="5483030" y="1062315"/>
              <a:ext cx="365760" cy="365760"/>
            </a:xfrm>
            <a:prstGeom prst="rect">
              <a:avLst/>
            </a:prstGeom>
            <a:solidFill>
              <a:srgbClr val="272822">
                <a:alpha val="100000"/>
              </a:srgbClr>
            </a:solidFill>
          </p:spPr>
          <p:txBody>
            <a:bodyPr/>
            <a:lstStyle/>
            <a:p>
              <a:endParaRPr/>
            </a:p>
          </p:txBody>
        </p:sp>
        <p:sp>
          <p:nvSpPr>
            <p:cNvPr id="257" name="pl124"/>
            <p:cNvSpPr/>
            <p:nvPr/>
          </p:nvSpPr>
          <p:spPr>
            <a:xfrm>
              <a:off x="5519606" y="1245195"/>
              <a:ext cx="292608" cy="0"/>
            </a:xfrm>
            <a:custGeom>
              <a:avLst/>
              <a:gdLst/>
              <a:ahLst/>
              <a:cxnLst/>
              <a:rect l="0" t="0" r="0" b="0"/>
              <a:pathLst>
                <a:path w="292608">
                  <a:moveTo>
                    <a:pt x="0" y="0"/>
                  </a:moveTo>
                  <a:lnTo>
                    <a:pt x="292608" y="0"/>
                  </a:lnTo>
                </a:path>
              </a:pathLst>
            </a:custGeom>
            <a:ln w="13550" cap="flat">
              <a:solidFill>
                <a:srgbClr val="ABD9E9">
                  <a:alpha val="100000"/>
                </a:srgbClr>
              </a:solidFill>
              <a:prstDash val="solid"/>
              <a:round/>
            </a:ln>
          </p:spPr>
          <p:txBody>
            <a:bodyPr/>
            <a:lstStyle/>
            <a:p>
              <a:endParaRPr/>
            </a:p>
          </p:txBody>
        </p:sp>
        <p:sp>
          <p:nvSpPr>
            <p:cNvPr id="258" name="pl125"/>
            <p:cNvSpPr/>
            <p:nvPr/>
          </p:nvSpPr>
          <p:spPr>
            <a:xfrm>
              <a:off x="5519606" y="1245195"/>
              <a:ext cx="292608" cy="0"/>
            </a:xfrm>
            <a:custGeom>
              <a:avLst/>
              <a:gdLst/>
              <a:ahLst/>
              <a:cxnLst/>
              <a:rect l="0" t="0" r="0" b="0"/>
              <a:pathLst>
                <a:path w="292608">
                  <a:moveTo>
                    <a:pt x="0" y="0"/>
                  </a:moveTo>
                  <a:lnTo>
                    <a:pt x="292608" y="0"/>
                  </a:lnTo>
                </a:path>
              </a:pathLst>
            </a:custGeom>
            <a:ln w="13550" cap="flat">
              <a:solidFill>
                <a:srgbClr val="ABD9E9">
                  <a:alpha val="100000"/>
                </a:srgbClr>
              </a:solidFill>
              <a:prstDash val="solid"/>
              <a:round/>
            </a:ln>
          </p:spPr>
          <p:txBody>
            <a:bodyPr/>
            <a:lstStyle/>
            <a:p>
              <a:endParaRPr/>
            </a:p>
          </p:txBody>
        </p:sp>
        <p:sp>
          <p:nvSpPr>
            <p:cNvPr id="259" name="pt126"/>
            <p:cNvSpPr/>
            <p:nvPr/>
          </p:nvSpPr>
          <p:spPr>
            <a:xfrm>
              <a:off x="5641084" y="1220369"/>
              <a:ext cx="49651" cy="49651"/>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0" name="rc127"/>
            <p:cNvSpPr/>
            <p:nvPr/>
          </p:nvSpPr>
          <p:spPr>
            <a:xfrm>
              <a:off x="6657086" y="1062315"/>
              <a:ext cx="365760" cy="365760"/>
            </a:xfrm>
            <a:prstGeom prst="rect">
              <a:avLst/>
            </a:prstGeom>
            <a:solidFill>
              <a:srgbClr val="272822">
                <a:alpha val="100000"/>
              </a:srgbClr>
            </a:solidFill>
          </p:spPr>
          <p:txBody>
            <a:bodyPr/>
            <a:lstStyle/>
            <a:p>
              <a:endParaRPr/>
            </a:p>
          </p:txBody>
        </p:sp>
        <p:sp>
          <p:nvSpPr>
            <p:cNvPr id="261" name="pl128"/>
            <p:cNvSpPr/>
            <p:nvPr/>
          </p:nvSpPr>
          <p:spPr>
            <a:xfrm>
              <a:off x="6693662" y="1245195"/>
              <a:ext cx="292607" cy="0"/>
            </a:xfrm>
            <a:custGeom>
              <a:avLst/>
              <a:gdLst/>
              <a:ahLst/>
              <a:cxnLst/>
              <a:rect l="0" t="0" r="0" b="0"/>
              <a:pathLst>
                <a:path w="292607">
                  <a:moveTo>
                    <a:pt x="0" y="0"/>
                  </a:moveTo>
                  <a:lnTo>
                    <a:pt x="292607" y="0"/>
                  </a:lnTo>
                </a:path>
              </a:pathLst>
            </a:custGeom>
            <a:ln w="13550" cap="flat">
              <a:solidFill>
                <a:srgbClr val="EA484B">
                  <a:alpha val="100000"/>
                </a:srgbClr>
              </a:solidFill>
              <a:prstDash val="solid"/>
              <a:round/>
            </a:ln>
          </p:spPr>
          <p:txBody>
            <a:bodyPr/>
            <a:lstStyle/>
            <a:p>
              <a:endParaRPr/>
            </a:p>
          </p:txBody>
        </p:sp>
        <p:sp>
          <p:nvSpPr>
            <p:cNvPr id="262" name="pl129"/>
            <p:cNvSpPr/>
            <p:nvPr/>
          </p:nvSpPr>
          <p:spPr>
            <a:xfrm>
              <a:off x="6693662" y="1245195"/>
              <a:ext cx="292607" cy="0"/>
            </a:xfrm>
            <a:custGeom>
              <a:avLst/>
              <a:gdLst/>
              <a:ahLst/>
              <a:cxnLst/>
              <a:rect l="0" t="0" r="0" b="0"/>
              <a:pathLst>
                <a:path w="292607">
                  <a:moveTo>
                    <a:pt x="0" y="0"/>
                  </a:moveTo>
                  <a:lnTo>
                    <a:pt x="292607" y="0"/>
                  </a:lnTo>
                </a:path>
              </a:pathLst>
            </a:custGeom>
            <a:ln w="13550" cap="flat">
              <a:solidFill>
                <a:srgbClr val="EA484B">
                  <a:alpha val="100000"/>
                </a:srgbClr>
              </a:solidFill>
              <a:prstDash val="solid"/>
              <a:round/>
            </a:ln>
          </p:spPr>
          <p:txBody>
            <a:bodyPr/>
            <a:lstStyle/>
            <a:p>
              <a:endParaRPr/>
            </a:p>
          </p:txBody>
        </p:sp>
        <p:sp>
          <p:nvSpPr>
            <p:cNvPr id="263" name="pt130"/>
            <p:cNvSpPr/>
            <p:nvPr/>
          </p:nvSpPr>
          <p:spPr>
            <a:xfrm>
              <a:off x="6815140" y="1220369"/>
              <a:ext cx="49651" cy="49651"/>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4" name="tx131"/>
            <p:cNvSpPr/>
            <p:nvPr/>
          </p:nvSpPr>
          <p:spPr>
            <a:xfrm>
              <a:off x="5894510" y="1168697"/>
              <a:ext cx="716855" cy="12283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F8F8F2">
                      <a:alpha val="100000"/>
                    </a:srgbClr>
                  </a:solidFill>
                  <a:latin typeface="Bitstream Vera Sans"/>
                  <a:cs typeface="Bitstream Vera Sans"/>
                </a:rPr>
                <a:t>anti-Germy</a:t>
              </a:r>
            </a:p>
          </p:txBody>
        </p:sp>
        <p:sp>
          <p:nvSpPr>
            <p:cNvPr id="265" name="tx132"/>
            <p:cNvSpPr/>
            <p:nvPr/>
          </p:nvSpPr>
          <p:spPr>
            <a:xfrm>
              <a:off x="7068566" y="1170880"/>
              <a:ext cx="427632" cy="12065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F8F8F2">
                      <a:alpha val="100000"/>
                    </a:srgbClr>
                  </a:solidFill>
                  <a:latin typeface="Bitstream Vera Sans"/>
                  <a:cs typeface="Bitstream Vera Sans"/>
                </a:rPr>
                <a:t>Germy</a:t>
              </a:r>
            </a:p>
          </p:txBody>
        </p:sp>
      </p:grpSp>
      <p:sp>
        <p:nvSpPr>
          <p:cNvPr id="135" name="TextBox 134"/>
          <p:cNvSpPr txBox="1"/>
          <p:nvPr/>
        </p:nvSpPr>
        <p:spPr>
          <a:xfrm>
            <a:off x="106209" y="6438756"/>
            <a:ext cx="5096267" cy="369332"/>
          </a:xfrm>
          <a:prstGeom prst="rect">
            <a:avLst/>
          </a:prstGeom>
          <a:noFill/>
        </p:spPr>
        <p:txBody>
          <a:bodyPr wrap="none" rtlCol="0">
            <a:spAutoFit/>
          </a:bodyPr>
          <a:lstStyle/>
          <a:p>
            <a:r>
              <a:rPr lang="en-US" b="1" dirty="0" smtClean="0">
                <a:solidFill>
                  <a:schemeClr val="bg1"/>
                </a:solidFill>
                <a:latin typeface="MS Reference Sans Serif" charset="0"/>
                <a:ea typeface="MS Reference Sans Serif" charset="0"/>
                <a:cs typeface="MS Reference Sans Serif" charset="0"/>
              </a:rPr>
              <a:t>Plots made </a:t>
            </a:r>
            <a:r>
              <a:rPr lang="en-US" b="1" dirty="0">
                <a:solidFill>
                  <a:schemeClr val="bg1"/>
                </a:solidFill>
                <a:latin typeface="MS Reference Sans Serif" charset="0"/>
                <a:ea typeface="MS Reference Sans Serif" charset="0"/>
                <a:cs typeface="MS Reference Sans Serif" charset="0"/>
              </a:rPr>
              <a:t>with </a:t>
            </a:r>
            <a:r>
              <a:rPr lang="en-US" b="1" i="1" dirty="0">
                <a:solidFill>
                  <a:schemeClr val="bg1"/>
                </a:solidFill>
                <a:latin typeface="MS Reference Sans Serif" charset="0"/>
                <a:ea typeface="MS Reference Sans Serif" charset="0"/>
                <a:cs typeface="MS Reference Sans Serif" charset="0"/>
              </a:rPr>
              <a:t>ggplot2</a:t>
            </a:r>
            <a:r>
              <a:rPr lang="en-US" b="1" dirty="0">
                <a:solidFill>
                  <a:schemeClr val="bg1"/>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Wickham, 2009</a:t>
            </a:r>
            <a:r>
              <a:rPr lang="en-US" b="1" dirty="0" smtClean="0">
                <a:solidFill>
                  <a:schemeClr val="bg1"/>
                </a:solidFill>
                <a:latin typeface="MS Reference Sans Serif" charset="0"/>
                <a:ea typeface="MS Reference Sans Serif" charset="0"/>
                <a:cs typeface="MS Reference Sans Serif" charset="0"/>
              </a:rPr>
              <a:t>)</a:t>
            </a:r>
            <a:endParaRPr lang="en-US" b="1" dirty="0">
              <a:solidFill>
                <a:schemeClr val="bg1"/>
              </a:solidFill>
              <a:latin typeface="MS Reference Sans Serif" charset="0"/>
              <a:ea typeface="MS Reference Sans Serif" charset="0"/>
              <a:cs typeface="MS Reference Sans Serif"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489855"/>
            <a:ext cx="8229600" cy="5878290"/>
          </a:xfrm>
          <a:prstGeom prst="rect">
            <a:avLst/>
          </a:prstGeom>
          <a:noFill/>
        </p:spPr>
      </p:pic>
    </p:spTree>
    <p:extLst>
      <p:ext uri="{BB962C8B-B14F-4D97-AF65-F5344CB8AC3E}">
        <p14:creationId xmlns:p14="http://schemas.microsoft.com/office/powerpoint/2010/main" val="79315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2518834"/>
            <a:ext cx="6350000" cy="4339166"/>
          </a:xfrm>
          <a:prstGeom prst="rect">
            <a:avLst/>
          </a:prstGeom>
        </p:spPr>
      </p:pic>
      <p:sp>
        <p:nvSpPr>
          <p:cNvPr id="7" name="Title 6"/>
          <p:cNvSpPr>
            <a:spLocks noGrp="1"/>
          </p:cNvSpPr>
          <p:nvPr>
            <p:ph type="title"/>
          </p:nvPr>
        </p:nvSpPr>
        <p:spPr/>
        <p:txBody>
          <a:bodyPr>
            <a:normAutofit/>
          </a:bodyPr>
          <a:lstStyle/>
          <a:p>
            <a:r>
              <a:rPr lang="en-US" b="1" dirty="0" smtClean="0">
                <a:solidFill>
                  <a:schemeClr val="bg1"/>
                </a:solidFill>
                <a:latin typeface="MS Reference Sans Serif" charset="0"/>
                <a:ea typeface="MS Reference Sans Serif" charset="0"/>
                <a:cs typeface="MS Reference Sans Serif" charset="0"/>
              </a:rPr>
              <a:t>Think of someone who would get you sick</a:t>
            </a:r>
            <a:r>
              <a:rPr lang="is-IS" b="1" dirty="0" smtClean="0">
                <a:solidFill>
                  <a:schemeClr val="bg1"/>
                </a:solidFill>
                <a:latin typeface="MS Reference Sans Serif" charset="0"/>
                <a:ea typeface="MS Reference Sans Serif" charset="0"/>
                <a:cs typeface="MS Reference Sans Serif" charset="0"/>
              </a:rPr>
              <a:t>…</a:t>
            </a:r>
            <a:endParaRPr lang="en-US" b="1" dirty="0">
              <a:solidFill>
                <a:schemeClr val="bg1"/>
              </a:solidFill>
              <a:latin typeface="MS Reference Sans Serif" charset="0"/>
              <a:ea typeface="MS Reference Sans Serif" charset="0"/>
              <a:cs typeface="MS Reference Sans Serif" charset="0"/>
            </a:endParaRPr>
          </a:p>
        </p:txBody>
      </p:sp>
      <p:sp>
        <p:nvSpPr>
          <p:cNvPr id="8" name="Rectangle 7"/>
          <p:cNvSpPr/>
          <p:nvPr/>
        </p:nvSpPr>
        <p:spPr>
          <a:xfrm>
            <a:off x="5162938" y="1506271"/>
            <a:ext cx="6190862" cy="1446550"/>
          </a:xfrm>
          <a:prstGeom prst="rect">
            <a:avLst/>
          </a:prstGeom>
        </p:spPr>
        <p:txBody>
          <a:bodyPr wrap="none">
            <a:spAutoFit/>
          </a:bodyPr>
          <a:lstStyle/>
          <a:p>
            <a:r>
              <a:rPr lang="en-US" sz="4400" b="1" dirty="0">
                <a:solidFill>
                  <a:schemeClr val="bg1"/>
                </a:solidFill>
                <a:latin typeface="MS Reference Sans Serif" charset="0"/>
                <a:ea typeface="MS Reference Sans Serif" charset="0"/>
                <a:cs typeface="MS Reference Sans Serif" charset="0"/>
              </a:rPr>
              <a:t>What </a:t>
            </a:r>
            <a:r>
              <a:rPr lang="en-US" sz="4400" b="1" dirty="0" smtClean="0">
                <a:solidFill>
                  <a:schemeClr val="bg1"/>
                </a:solidFill>
                <a:latin typeface="MS Reference Sans Serif" charset="0"/>
                <a:ea typeface="MS Reference Sans Serif" charset="0"/>
                <a:cs typeface="MS Reference Sans Serif" charset="0"/>
              </a:rPr>
              <a:t>does</a:t>
            </a:r>
          </a:p>
          <a:p>
            <a:r>
              <a:rPr lang="en-US" sz="4400" b="1" dirty="0" smtClean="0">
                <a:solidFill>
                  <a:schemeClr val="bg1"/>
                </a:solidFill>
                <a:latin typeface="MS Reference Sans Serif" charset="0"/>
                <a:ea typeface="MS Reference Sans Serif" charset="0"/>
                <a:cs typeface="MS Reference Sans Serif" charset="0"/>
              </a:rPr>
              <a:t>this person look </a:t>
            </a:r>
            <a:r>
              <a:rPr lang="en-US" sz="4400" b="1" dirty="0">
                <a:solidFill>
                  <a:schemeClr val="bg1"/>
                </a:solidFill>
                <a:latin typeface="MS Reference Sans Serif" charset="0"/>
                <a:ea typeface="MS Reference Sans Serif" charset="0"/>
                <a:cs typeface="MS Reference Sans Serif" charset="0"/>
              </a:rPr>
              <a:t>like?</a:t>
            </a:r>
            <a:endParaRPr lang="en-US" sz="4400" dirty="0"/>
          </a:p>
        </p:txBody>
      </p:sp>
      <p:graphicFrame>
        <p:nvGraphicFramePr>
          <p:cNvPr id="2" name="Table 1"/>
          <p:cNvGraphicFramePr>
            <a:graphicFrameLocks noGrp="1"/>
          </p:cNvGraphicFramePr>
          <p:nvPr>
            <p:extLst>
              <p:ext uri="{D42A27DB-BD31-4B8C-83A1-F6EECF244321}">
                <p14:modId xmlns:p14="http://schemas.microsoft.com/office/powerpoint/2010/main" val="1288417239"/>
              </p:ext>
            </p:extLst>
          </p:nvPr>
        </p:nvGraphicFramePr>
        <p:xfrm>
          <a:off x="7406563" y="3230473"/>
          <a:ext cx="2743200" cy="2743200"/>
        </p:xfrm>
        <a:graphic>
          <a:graphicData uri="http://schemas.openxmlformats.org/drawingml/2006/table">
            <a:tbl>
              <a:tblPr>
                <a:tableStyleId>{5940675A-B579-460E-94D1-54222C63F5DA}</a:tableStyleId>
              </a:tblPr>
              <a:tblGrid>
                <a:gridCol w="1371600"/>
                <a:gridCol w="1371600"/>
              </a:tblGrid>
              <a:tr h="1371600">
                <a:tc>
                  <a:txBody>
                    <a:bodyPr/>
                    <a:lstStyle/>
                    <a:p>
                      <a:pPr algn="ctr"/>
                      <a:r>
                        <a:rPr lang="en-US" sz="2000" b="1" dirty="0" smtClean="0">
                          <a:solidFill>
                            <a:schemeClr val="bg1"/>
                          </a:solidFill>
                          <a:latin typeface="MS Reference Sans Serif" charset="0"/>
                          <a:ea typeface="MS Reference Sans Serif" charset="0"/>
                          <a:cs typeface="MS Reference Sans Serif" charset="0"/>
                        </a:rPr>
                        <a:t>True</a:t>
                      </a:r>
                      <a:r>
                        <a:rPr lang="en-US" sz="2000" b="1" baseline="0" dirty="0" smtClean="0">
                          <a:solidFill>
                            <a:schemeClr val="bg1"/>
                          </a:solidFill>
                          <a:latin typeface="MS Reference Sans Serif" charset="0"/>
                          <a:ea typeface="MS Reference Sans Serif" charset="0"/>
                          <a:cs typeface="MS Reference Sans Serif" charset="0"/>
                        </a:rPr>
                        <a:t> infection</a:t>
                      </a:r>
                      <a:endParaRPr lang="en-US" sz="2000" b="1" dirty="0" smtClean="0">
                        <a:solidFill>
                          <a:schemeClr val="bg1"/>
                        </a:solidFill>
                        <a:latin typeface="MS Reference Sans Serif" charset="0"/>
                        <a:ea typeface="MS Reference Sans Serif" charset="0"/>
                        <a:cs typeface="MS Reference Sans Serif" charset="0"/>
                      </a:endParaRPr>
                    </a:p>
                  </a:txBody>
                  <a:tcPr marL="70881" marR="70881" marT="35445" marB="35445"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r>
                        <a:rPr lang="en-US" sz="2000" b="1" dirty="0" smtClean="0">
                          <a:solidFill>
                            <a:schemeClr val="accent2"/>
                          </a:solidFill>
                          <a:latin typeface="MS Reference Sans Serif" charset="0"/>
                          <a:ea typeface="MS Reference Sans Serif" charset="0"/>
                          <a:cs typeface="MS Reference Sans Serif" charset="0"/>
                        </a:rPr>
                        <a:t>False infection</a:t>
                      </a:r>
                      <a:endParaRPr lang="en-US" sz="2000" b="1" dirty="0">
                        <a:solidFill>
                          <a:schemeClr val="accent2"/>
                        </a:solidFill>
                        <a:latin typeface="MS Reference Sans Serif" charset="0"/>
                        <a:ea typeface="MS Reference Sans Serif" charset="0"/>
                        <a:cs typeface="MS Reference Sans Serif" charset="0"/>
                      </a:endParaRPr>
                    </a:p>
                  </a:txBody>
                  <a:tcPr marL="70881" marR="70881" marT="35445" marB="35445"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r>
              <a:tr h="1371600">
                <a:tc>
                  <a:txBody>
                    <a:bodyPr/>
                    <a:lstStyle/>
                    <a:p>
                      <a:pPr algn="ctr"/>
                      <a:r>
                        <a:rPr lang="en-US" sz="2000" b="1" dirty="0" smtClean="0">
                          <a:solidFill>
                            <a:schemeClr val="bg1"/>
                          </a:solidFill>
                          <a:latin typeface="MS Reference Sans Serif" charset="0"/>
                          <a:ea typeface="MS Reference Sans Serif" charset="0"/>
                          <a:cs typeface="MS Reference Sans Serif" charset="0"/>
                        </a:rPr>
                        <a:t>True healthy</a:t>
                      </a:r>
                      <a:endParaRPr lang="en-US" sz="2000" b="1" dirty="0">
                        <a:solidFill>
                          <a:schemeClr val="bg1"/>
                        </a:solidFill>
                        <a:latin typeface="MS Reference Sans Serif" charset="0"/>
                        <a:ea typeface="MS Reference Sans Serif" charset="0"/>
                        <a:cs typeface="MS Reference Sans Serif" charset="0"/>
                      </a:endParaRPr>
                    </a:p>
                  </a:txBody>
                  <a:tcPr marL="70881" marR="70881" marT="35445" marB="35445"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c>
                  <a:txBody>
                    <a:bodyPr/>
                    <a:lstStyle/>
                    <a:p>
                      <a:pPr algn="ctr"/>
                      <a:r>
                        <a:rPr lang="en-US" sz="2000" b="1" dirty="0" smtClean="0">
                          <a:solidFill>
                            <a:srgbClr val="FF0000"/>
                          </a:solidFill>
                          <a:latin typeface="MS Reference Sans Serif" charset="0"/>
                          <a:ea typeface="MS Reference Sans Serif" charset="0"/>
                          <a:cs typeface="MS Reference Sans Serif" charset="0"/>
                        </a:rPr>
                        <a:t>False healthy</a:t>
                      </a:r>
                      <a:endParaRPr lang="en-US" sz="2000" b="1" dirty="0">
                        <a:solidFill>
                          <a:srgbClr val="FF0000"/>
                        </a:solidFill>
                        <a:latin typeface="MS Reference Sans Serif" charset="0"/>
                        <a:ea typeface="MS Reference Sans Serif" charset="0"/>
                        <a:cs typeface="MS Reference Sans Serif" charset="0"/>
                      </a:endParaRPr>
                    </a:p>
                  </a:txBody>
                  <a:tcPr marL="70881" marR="70881" marT="35445" marB="35445"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tcPr>
                </a:tc>
              </a:tr>
            </a:tbl>
          </a:graphicData>
        </a:graphic>
      </p:graphicFrame>
      <p:sp>
        <p:nvSpPr>
          <p:cNvPr id="5" name="TextBox 4"/>
          <p:cNvSpPr txBox="1"/>
          <p:nvPr/>
        </p:nvSpPr>
        <p:spPr>
          <a:xfrm>
            <a:off x="10423737" y="3587548"/>
            <a:ext cx="930063" cy="707886"/>
          </a:xfrm>
          <a:prstGeom prst="rect">
            <a:avLst/>
          </a:prstGeom>
          <a:noFill/>
        </p:spPr>
        <p:txBody>
          <a:bodyPr wrap="none" rtlCol="0">
            <a:spAutoFit/>
          </a:bodyPr>
          <a:lstStyle/>
          <a:p>
            <a:r>
              <a:rPr lang="en-US" sz="2000" b="1" dirty="0" smtClean="0">
                <a:solidFill>
                  <a:schemeClr val="accent2"/>
                </a:solidFill>
                <a:latin typeface="MS Reference Sans Serif" charset="0"/>
                <a:ea typeface="MS Reference Sans Serif" charset="0"/>
                <a:cs typeface="MS Reference Sans Serif" charset="0"/>
              </a:rPr>
              <a:t>Less</a:t>
            </a:r>
          </a:p>
          <a:p>
            <a:r>
              <a:rPr lang="en-US" sz="2000" b="1" dirty="0" smtClean="0">
                <a:solidFill>
                  <a:schemeClr val="accent2"/>
                </a:solidFill>
                <a:latin typeface="MS Reference Sans Serif" charset="0"/>
                <a:ea typeface="MS Reference Sans Serif" charset="0"/>
                <a:cs typeface="MS Reference Sans Serif" charset="0"/>
              </a:rPr>
              <a:t>costly</a:t>
            </a:r>
            <a:endParaRPr lang="en-US" sz="2000" b="1" dirty="0">
              <a:solidFill>
                <a:schemeClr val="accent2"/>
              </a:solidFill>
              <a:latin typeface="MS Reference Sans Serif" charset="0"/>
              <a:ea typeface="MS Reference Sans Serif" charset="0"/>
              <a:cs typeface="MS Reference Sans Serif" charset="0"/>
            </a:endParaRPr>
          </a:p>
        </p:txBody>
      </p:sp>
      <p:sp>
        <p:nvSpPr>
          <p:cNvPr id="9" name="TextBox 8"/>
          <p:cNvSpPr txBox="1"/>
          <p:nvPr/>
        </p:nvSpPr>
        <p:spPr>
          <a:xfrm>
            <a:off x="10423737" y="4932611"/>
            <a:ext cx="930063" cy="707886"/>
          </a:xfrm>
          <a:prstGeom prst="rect">
            <a:avLst/>
          </a:prstGeom>
          <a:noFill/>
        </p:spPr>
        <p:txBody>
          <a:bodyPr wrap="none" rtlCol="0">
            <a:spAutoFit/>
          </a:bodyPr>
          <a:lstStyle/>
          <a:p>
            <a:r>
              <a:rPr lang="en-US" sz="2000" b="1" dirty="0" smtClean="0">
                <a:solidFill>
                  <a:srgbClr val="FF0000"/>
                </a:solidFill>
                <a:latin typeface="MS Reference Sans Serif" charset="0"/>
                <a:ea typeface="MS Reference Sans Serif" charset="0"/>
                <a:cs typeface="MS Reference Sans Serif" charset="0"/>
              </a:rPr>
              <a:t>More</a:t>
            </a:r>
          </a:p>
          <a:p>
            <a:r>
              <a:rPr lang="en-US" sz="2000" b="1" dirty="0" smtClean="0">
                <a:solidFill>
                  <a:srgbClr val="FF0000"/>
                </a:solidFill>
                <a:latin typeface="MS Reference Sans Serif" charset="0"/>
                <a:ea typeface="MS Reference Sans Serif" charset="0"/>
                <a:cs typeface="MS Reference Sans Serif" charset="0"/>
              </a:rPr>
              <a:t>costly</a:t>
            </a:r>
            <a:endParaRPr lang="en-US" sz="2000" b="1" dirty="0">
              <a:solidFill>
                <a:srgbClr val="FF0000"/>
              </a:solidFill>
              <a:latin typeface="MS Reference Sans Serif" charset="0"/>
              <a:ea typeface="MS Reference Sans Serif" charset="0"/>
              <a:cs typeface="MS Reference Sans Serif" charset="0"/>
            </a:endParaRPr>
          </a:p>
        </p:txBody>
      </p:sp>
      <p:sp>
        <p:nvSpPr>
          <p:cNvPr id="10" name="TextBox 9"/>
          <p:cNvSpPr txBox="1"/>
          <p:nvPr/>
        </p:nvSpPr>
        <p:spPr>
          <a:xfrm>
            <a:off x="7376176" y="6066659"/>
            <a:ext cx="2951449" cy="369332"/>
          </a:xfrm>
          <a:prstGeom prst="rect">
            <a:avLst/>
          </a:prstGeom>
          <a:noFill/>
        </p:spPr>
        <p:txBody>
          <a:bodyPr wrap="none" rtlCol="0">
            <a:spAutoFit/>
          </a:bodyPr>
          <a:lstStyle/>
          <a:p>
            <a:r>
              <a:rPr lang="en-US" b="1" dirty="0" err="1" smtClean="0">
                <a:solidFill>
                  <a:srgbClr val="00B0F0"/>
                </a:solidFill>
                <a:latin typeface="MS Reference Sans Serif" charset="0"/>
                <a:ea typeface="MS Reference Sans Serif" charset="0"/>
                <a:cs typeface="MS Reference Sans Serif" charset="0"/>
              </a:rPr>
              <a:t>Haselton</a:t>
            </a:r>
            <a:r>
              <a:rPr lang="en-US" b="1" dirty="0" smtClean="0">
                <a:solidFill>
                  <a:srgbClr val="00B0F0"/>
                </a:solidFill>
                <a:latin typeface="MS Reference Sans Serif" charset="0"/>
                <a:ea typeface="MS Reference Sans Serif" charset="0"/>
                <a:cs typeface="MS Reference Sans Serif" charset="0"/>
              </a:rPr>
              <a:t> &amp; Buss (2000)</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3588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326538"/>
            <a:ext cx="66548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1884533"/>
            <a:ext cx="8686800" cy="2324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650" y="3590324"/>
            <a:ext cx="5384800" cy="2507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00" y="4503866"/>
            <a:ext cx="51943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7"/>
          <a:stretch>
            <a:fillRect/>
          </a:stretch>
        </p:blipFill>
        <p:spPr>
          <a:xfrm>
            <a:off x="2116830" y="3032454"/>
            <a:ext cx="8783349"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2240" y="687600"/>
            <a:ext cx="5676900" cy="180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Content Placeholder 2"/>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b="1" dirty="0" smtClean="0">
                <a:solidFill>
                  <a:schemeClr val="bg1"/>
                </a:solidFill>
                <a:latin typeface="MS Reference Sans Serif" charset="0"/>
                <a:ea typeface="MS Reference Sans Serif" charset="0"/>
                <a:cs typeface="MS Reference Sans Serif" charset="0"/>
              </a:rPr>
              <a:t>Generate mental image of infected person</a:t>
            </a:r>
          </a:p>
          <a:p>
            <a:pPr marL="514350" indent="-514350">
              <a:buFont typeface="+mj-lt"/>
              <a:buAutoNum type="arabicPeriod"/>
            </a:pPr>
            <a:r>
              <a:rPr lang="en-US" b="1" dirty="0" smtClean="0">
                <a:solidFill>
                  <a:schemeClr val="bg1"/>
                </a:solidFill>
                <a:latin typeface="MS Reference Sans Serif" charset="0"/>
                <a:ea typeface="MS Reference Sans Serif" charset="0"/>
                <a:cs typeface="MS Reference Sans Serif" charset="0"/>
              </a:rPr>
              <a:t>Measure threat-specific features</a:t>
            </a:r>
          </a:p>
          <a:p>
            <a:pPr marL="514350" indent="-514350">
              <a:buFont typeface="+mj-lt"/>
              <a:buAutoNum type="arabicPeriod"/>
            </a:pPr>
            <a:r>
              <a:rPr lang="en-US" b="1" dirty="0" smtClean="0">
                <a:solidFill>
                  <a:schemeClr val="bg1"/>
                </a:solidFill>
                <a:latin typeface="MS Reference Sans Serif" charset="0"/>
                <a:ea typeface="MS Reference Sans Serif" charset="0"/>
                <a:cs typeface="MS Reference Sans Serif" charset="0"/>
              </a:rPr>
              <a:t>Test whether features motivate intentions to avoid</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53404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4"/>
                                        </p:tgtEl>
                                      </p:cBhvr>
                                    </p:animEffect>
                                    <p:set>
                                      <p:cBhvr>
                                        <p:cTn id="38" dur="1" fill="hold">
                                          <p:stCondLst>
                                            <p:cond delay="499"/>
                                          </p:stCondLst>
                                        </p:cTn>
                                        <p:tgtEl>
                                          <p:spTgt spid="4"/>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61" y="988916"/>
            <a:ext cx="1371600" cy="1371600"/>
          </a:xfrm>
          <a:prstGeom prst="rect">
            <a:avLst/>
          </a:prstGeom>
        </p:spPr>
      </p:pic>
      <p:pic>
        <p:nvPicPr>
          <p:cNvPr id="3" name="Picture 2"/>
          <p:cNvPicPr>
            <a:picLocks/>
          </p:cNvPicPr>
          <p:nvPr/>
        </p:nvPicPr>
        <p:blipFill>
          <a:blip r:embed="rId4"/>
          <a:stretch>
            <a:fillRect/>
          </a:stretch>
        </p:blipFill>
        <p:spPr>
          <a:xfrm>
            <a:off x="1934861" y="988916"/>
            <a:ext cx="1371600" cy="13716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61" y="2867423"/>
            <a:ext cx="1371600" cy="13716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4861" y="2867423"/>
            <a:ext cx="1371600" cy="137160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0152" y="627143"/>
            <a:ext cx="2926080" cy="2926080"/>
          </a:xfrm>
          <a:prstGeom prst="rect">
            <a:avLst/>
          </a:prstGeom>
          <a:ln w="76200">
            <a:solidFill>
              <a:srgbClr val="ABD9E9"/>
            </a:solidFill>
          </a:ln>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6775" y="627143"/>
            <a:ext cx="2926080" cy="2926080"/>
          </a:xfrm>
          <a:prstGeom prst="rect">
            <a:avLst/>
          </a:prstGeom>
          <a:ln w="76200">
            <a:solidFill>
              <a:srgbClr val="EA484B"/>
            </a:solidFill>
          </a:ln>
        </p:spPr>
      </p:pic>
      <p:sp>
        <p:nvSpPr>
          <p:cNvPr id="8" name="TextBox 7"/>
          <p:cNvSpPr txBox="1"/>
          <p:nvPr/>
        </p:nvSpPr>
        <p:spPr>
          <a:xfrm>
            <a:off x="241300" y="4676378"/>
            <a:ext cx="3065161" cy="1323439"/>
          </a:xfrm>
          <a:prstGeom prst="rect">
            <a:avLst/>
          </a:prstGeom>
          <a:noFill/>
        </p:spPr>
        <p:txBody>
          <a:bodyPr wrap="square" rtlCol="0">
            <a:spAutoFit/>
          </a:bodyPr>
          <a:lstStyle/>
          <a:p>
            <a:r>
              <a:rPr lang="en-US" sz="2000" b="1" dirty="0" err="1" smtClean="0">
                <a:solidFill>
                  <a:schemeClr val="bg1"/>
                </a:solidFill>
                <a:latin typeface="MS Reference Sans Serif" charset="0"/>
                <a:ea typeface="MS Reference Sans Serif" charset="0"/>
                <a:cs typeface="MS Reference Sans Serif" charset="0"/>
              </a:rPr>
              <a:t>TurkPrime</a:t>
            </a:r>
            <a:r>
              <a:rPr lang="en-US" sz="2000" b="1" dirty="0">
                <a:solidFill>
                  <a:schemeClr val="bg1"/>
                </a:solidFill>
                <a:latin typeface="MS Reference Sans Serif" charset="0"/>
                <a:ea typeface="MS Reference Sans Serif" charset="0"/>
                <a:cs typeface="MS Reference Sans Serif" charset="0"/>
              </a:rPr>
              <a:t> </a:t>
            </a:r>
            <a:r>
              <a:rPr lang="en-US" sz="2000" b="1" dirty="0" smtClean="0">
                <a:solidFill>
                  <a:schemeClr val="bg1"/>
                </a:solidFill>
                <a:latin typeface="MS Reference Sans Serif" charset="0"/>
                <a:ea typeface="MS Reference Sans Serif" charset="0"/>
                <a:cs typeface="MS Reference Sans Serif" charset="0"/>
              </a:rPr>
              <a:t>(N = 269)</a:t>
            </a:r>
          </a:p>
          <a:p>
            <a:r>
              <a:rPr lang="en-US" sz="2000" b="1" dirty="0" err="1" smtClean="0">
                <a:solidFill>
                  <a:srgbClr val="00B0F0"/>
                </a:solidFill>
                <a:latin typeface="MS Reference Sans Serif" charset="0"/>
                <a:ea typeface="MS Reference Sans Serif" charset="0"/>
                <a:cs typeface="MS Reference Sans Serif" charset="0"/>
              </a:rPr>
              <a:t>Litman</a:t>
            </a:r>
            <a:r>
              <a:rPr lang="en-US" sz="2000" b="1" dirty="0" smtClean="0">
                <a:solidFill>
                  <a:srgbClr val="00B0F0"/>
                </a:solidFill>
                <a:latin typeface="MS Reference Sans Serif" charset="0"/>
                <a:ea typeface="MS Reference Sans Serif" charset="0"/>
                <a:cs typeface="MS Reference Sans Serif" charset="0"/>
              </a:rPr>
              <a:t>, Robinson</a:t>
            </a:r>
            <a:r>
              <a:rPr lang="en-US" sz="2000" b="1" dirty="0">
                <a:solidFill>
                  <a:srgbClr val="00B0F0"/>
                </a:solidFill>
                <a:latin typeface="MS Reference Sans Serif" charset="0"/>
                <a:ea typeface="MS Reference Sans Serif" charset="0"/>
                <a:cs typeface="MS Reference Sans Serif" charset="0"/>
              </a:rPr>
              <a:t>, </a:t>
            </a:r>
            <a:r>
              <a:rPr lang="en-US" sz="2000" b="1" dirty="0" smtClean="0">
                <a:solidFill>
                  <a:srgbClr val="00B0F0"/>
                </a:solidFill>
                <a:latin typeface="MS Reference Sans Serif" charset="0"/>
                <a:ea typeface="MS Reference Sans Serif" charset="0"/>
                <a:cs typeface="MS Reference Sans Serif" charset="0"/>
              </a:rPr>
              <a:t>&amp; </a:t>
            </a:r>
            <a:r>
              <a:rPr lang="en-US" sz="2000" b="1" dirty="0" err="1" smtClean="0">
                <a:solidFill>
                  <a:srgbClr val="00B0F0"/>
                </a:solidFill>
                <a:latin typeface="MS Reference Sans Serif" charset="0"/>
                <a:ea typeface="MS Reference Sans Serif" charset="0"/>
                <a:cs typeface="MS Reference Sans Serif" charset="0"/>
              </a:rPr>
              <a:t>Abberbock</a:t>
            </a:r>
            <a:r>
              <a:rPr lang="en-US" sz="2000" b="1" dirty="0" smtClean="0">
                <a:solidFill>
                  <a:srgbClr val="00B0F0"/>
                </a:solidFill>
                <a:latin typeface="MS Reference Sans Serif" charset="0"/>
                <a:ea typeface="MS Reference Sans Serif" charset="0"/>
                <a:cs typeface="MS Reference Sans Serif" charset="0"/>
              </a:rPr>
              <a:t>, 2016</a:t>
            </a:r>
            <a:endParaRPr lang="en-US" sz="2000" b="1" dirty="0">
              <a:solidFill>
                <a:srgbClr val="00B0F0"/>
              </a:solidFill>
              <a:latin typeface="MS Reference Sans Serif" charset="0"/>
              <a:ea typeface="MS Reference Sans Serif" charset="0"/>
              <a:cs typeface="MS Reference Sans Serif" charset="0"/>
            </a:endParaRPr>
          </a:p>
          <a:p>
            <a:endParaRPr lang="is-IS" sz="2000" b="1" dirty="0" smtClean="0">
              <a:solidFill>
                <a:schemeClr val="bg1"/>
              </a:solidFill>
              <a:latin typeface="MS Reference Sans Serif" charset="0"/>
              <a:ea typeface="MS Reference Sans Serif" charset="0"/>
              <a:cs typeface="MS Reference Sans Serif" charset="0"/>
            </a:endParaRPr>
          </a:p>
        </p:txBody>
      </p:sp>
      <p:sp>
        <p:nvSpPr>
          <p:cNvPr id="9" name="TextBox 8"/>
          <p:cNvSpPr txBox="1"/>
          <p:nvPr/>
        </p:nvSpPr>
        <p:spPr>
          <a:xfrm>
            <a:off x="241300" y="166952"/>
            <a:ext cx="3429593" cy="707886"/>
          </a:xfrm>
          <a:prstGeom prst="rect">
            <a:avLst/>
          </a:prstGeom>
          <a:noFill/>
        </p:spPr>
        <p:txBody>
          <a:bodyPr wrap="none" rtlCol="0">
            <a:spAutoFit/>
          </a:bodyPr>
          <a:lstStyle/>
          <a:p>
            <a:r>
              <a:rPr lang="en-US" sz="2000" b="1" dirty="0" smtClean="0">
                <a:solidFill>
                  <a:schemeClr val="bg1"/>
                </a:solidFill>
                <a:latin typeface="MS Reference Sans Serif" charset="0"/>
                <a:ea typeface="MS Reference Sans Serif" charset="0"/>
                <a:cs typeface="MS Reference Sans Serif" charset="0"/>
              </a:rPr>
              <a:t>Michigan undergraduates</a:t>
            </a:r>
          </a:p>
          <a:p>
            <a:r>
              <a:rPr lang="en-US" sz="2000" b="1" dirty="0" smtClean="0">
                <a:solidFill>
                  <a:schemeClr val="bg1"/>
                </a:solidFill>
                <a:latin typeface="MS Reference Sans Serif" charset="0"/>
                <a:ea typeface="MS Reference Sans Serif" charset="0"/>
                <a:cs typeface="MS Reference Sans Serif" charset="0"/>
              </a:rPr>
              <a:t>(N = 94)</a:t>
            </a:r>
          </a:p>
        </p:txBody>
      </p:sp>
      <p:cxnSp>
        <p:nvCxnSpPr>
          <p:cNvPr id="11" name="Straight Connector 10"/>
          <p:cNvCxnSpPr/>
          <p:nvPr/>
        </p:nvCxnSpPr>
        <p:spPr>
          <a:xfrm>
            <a:off x="0" y="4457700"/>
            <a:ext cx="12192000"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16300" y="4676378"/>
            <a:ext cx="1998176" cy="1938992"/>
          </a:xfrm>
          <a:prstGeom prst="rect">
            <a:avLst/>
          </a:prstGeom>
          <a:noFill/>
          <a:ln>
            <a:solidFill>
              <a:schemeClr val="bg1"/>
            </a:solidFill>
          </a:ln>
        </p:spPr>
        <p:txBody>
          <a:bodyPr wrap="none" rtlCol="0">
            <a:spAutoFit/>
          </a:bodyPr>
          <a:lstStyle/>
          <a:p>
            <a:r>
              <a:rPr lang="en-US" sz="2000" b="1" u="sng" dirty="0" smtClean="0">
                <a:solidFill>
                  <a:schemeClr val="bg1"/>
                </a:solidFill>
                <a:latin typeface="MS Reference Sans Serif" charset="0"/>
                <a:ea typeface="MS Reference Sans Serif" charset="0"/>
                <a:cs typeface="MS Reference Sans Serif" charset="0"/>
              </a:rPr>
              <a:t>Physical Traits</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Germy</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Disfigured</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Heavy</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Old</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Foreign</a:t>
            </a:r>
            <a:endParaRPr lang="is-IS" sz="2000" b="1" dirty="0" smtClean="0">
              <a:solidFill>
                <a:schemeClr val="bg1"/>
              </a:solidFill>
              <a:latin typeface="MS Reference Sans Serif" charset="0"/>
              <a:ea typeface="MS Reference Sans Serif" charset="0"/>
              <a:cs typeface="MS Reference Sans Serif" charset="0"/>
            </a:endParaRPr>
          </a:p>
        </p:txBody>
      </p:sp>
      <p:sp>
        <p:nvSpPr>
          <p:cNvPr id="13" name="TextBox 12"/>
          <p:cNvSpPr txBox="1"/>
          <p:nvPr/>
        </p:nvSpPr>
        <p:spPr>
          <a:xfrm>
            <a:off x="5559192" y="4676378"/>
            <a:ext cx="2220544" cy="1631216"/>
          </a:xfrm>
          <a:prstGeom prst="rect">
            <a:avLst/>
          </a:prstGeom>
          <a:noFill/>
          <a:ln>
            <a:solidFill>
              <a:schemeClr val="bg1"/>
            </a:solidFill>
          </a:ln>
        </p:spPr>
        <p:txBody>
          <a:bodyPr wrap="none" rtlCol="0">
            <a:spAutoFit/>
          </a:bodyPr>
          <a:lstStyle/>
          <a:p>
            <a:r>
              <a:rPr lang="en-US" sz="2000" b="1" u="sng" dirty="0" smtClean="0">
                <a:solidFill>
                  <a:schemeClr val="bg1"/>
                </a:solidFill>
                <a:latin typeface="MS Reference Sans Serif" charset="0"/>
                <a:ea typeface="MS Reference Sans Serif" charset="0"/>
                <a:cs typeface="MS Reference Sans Serif" charset="0"/>
              </a:rPr>
              <a:t>Character Traits</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Violent</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Arrogant</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Incompetent</a:t>
            </a:r>
          </a:p>
          <a:p>
            <a:pPr marL="342900" indent="-342900">
              <a:buFont typeface="Arial" charset="0"/>
              <a:buChar char="•"/>
            </a:pPr>
            <a:r>
              <a:rPr lang="en-US" sz="2000" b="1" dirty="0" smtClean="0">
                <a:solidFill>
                  <a:schemeClr val="bg1"/>
                </a:solidFill>
                <a:latin typeface="MS Reference Sans Serif" charset="0"/>
                <a:ea typeface="MS Reference Sans Serif" charset="0"/>
                <a:cs typeface="MS Reference Sans Serif" charset="0"/>
              </a:rPr>
              <a:t>Trustworthy</a:t>
            </a:r>
            <a:endParaRPr lang="is-IS" sz="2000" b="1" dirty="0" smtClean="0">
              <a:solidFill>
                <a:schemeClr val="bg1"/>
              </a:solidFill>
              <a:latin typeface="MS Reference Sans Serif" charset="0"/>
              <a:ea typeface="MS Reference Sans Serif" charset="0"/>
              <a:cs typeface="MS Reference Sans Serif" charset="0"/>
            </a:endParaRPr>
          </a:p>
        </p:txBody>
      </p:sp>
      <p:sp>
        <p:nvSpPr>
          <p:cNvPr id="15" name="TextBox 14"/>
          <p:cNvSpPr txBox="1"/>
          <p:nvPr/>
        </p:nvSpPr>
        <p:spPr>
          <a:xfrm>
            <a:off x="7924452" y="4676378"/>
            <a:ext cx="4184607" cy="1938992"/>
          </a:xfrm>
          <a:prstGeom prst="rect">
            <a:avLst/>
          </a:prstGeom>
          <a:noFill/>
          <a:ln>
            <a:solidFill>
              <a:schemeClr val="bg1"/>
            </a:solidFill>
          </a:ln>
        </p:spPr>
        <p:txBody>
          <a:bodyPr wrap="none" rtlCol="0">
            <a:spAutoFit/>
          </a:bodyPr>
          <a:lstStyle/>
          <a:p>
            <a:r>
              <a:rPr lang="is-IS" sz="2000" b="1" u="sng" dirty="0" smtClean="0">
                <a:solidFill>
                  <a:schemeClr val="bg1"/>
                </a:solidFill>
                <a:latin typeface="MS Reference Sans Serif" charset="0"/>
                <a:ea typeface="MS Reference Sans Serif" charset="0"/>
                <a:cs typeface="MS Reference Sans Serif" charset="0"/>
              </a:rPr>
              <a:t>If you were to meet</a:t>
            </a:r>
          </a:p>
          <a:p>
            <a:r>
              <a:rPr lang="is-IS" sz="2000" b="1" u="sng" dirty="0" smtClean="0">
                <a:solidFill>
                  <a:schemeClr val="bg1"/>
                </a:solidFill>
                <a:latin typeface="MS Reference Sans Serif" charset="0"/>
                <a:ea typeface="MS Reference Sans Serif" charset="0"/>
                <a:cs typeface="MS Reference Sans Serif" charset="0"/>
              </a:rPr>
              <a:t>in real life...</a:t>
            </a:r>
          </a:p>
          <a:p>
            <a:r>
              <a:rPr lang="is-IS" sz="2000" b="1" dirty="0" smtClean="0">
                <a:solidFill>
                  <a:schemeClr val="bg1"/>
                </a:solidFill>
                <a:latin typeface="MS Reference Sans Serif" charset="0"/>
                <a:ea typeface="MS Reference Sans Serif" charset="0"/>
                <a:cs typeface="MS Reference Sans Serif" charset="0"/>
              </a:rPr>
              <a:t>…how much would you want to</a:t>
            </a:r>
          </a:p>
          <a:p>
            <a:r>
              <a:rPr lang="is-IS" sz="2000" b="1" dirty="0" smtClean="0">
                <a:solidFill>
                  <a:schemeClr val="bg1"/>
                </a:solidFill>
                <a:latin typeface="MS Reference Sans Serif" charset="0"/>
                <a:ea typeface="MS Reference Sans Serif" charset="0"/>
                <a:cs typeface="MS Reference Sans Serif" charset="0"/>
              </a:rPr>
              <a:t>avoid physical contact...</a:t>
            </a:r>
          </a:p>
          <a:p>
            <a:r>
              <a:rPr lang="is-IS" sz="2000" b="1" dirty="0" smtClean="0">
                <a:solidFill>
                  <a:schemeClr val="bg1"/>
                </a:solidFill>
                <a:latin typeface="MS Reference Sans Serif" charset="0"/>
                <a:ea typeface="MS Reference Sans Serif" charset="0"/>
                <a:cs typeface="MS Reference Sans Serif" charset="0"/>
              </a:rPr>
              <a:t>...how willing would you be</a:t>
            </a:r>
          </a:p>
          <a:p>
            <a:r>
              <a:rPr lang="is-IS" sz="2000" b="1" dirty="0" smtClean="0">
                <a:solidFill>
                  <a:schemeClr val="bg1"/>
                </a:solidFill>
                <a:latin typeface="MS Reference Sans Serif" charset="0"/>
                <a:ea typeface="MS Reference Sans Serif" charset="0"/>
                <a:cs typeface="MS Reference Sans Serif" charset="0"/>
              </a:rPr>
              <a:t>to stand </a:t>
            </a:r>
            <a:r>
              <a:rPr lang="en-US" sz="2000" b="1" dirty="0" smtClean="0">
                <a:solidFill>
                  <a:schemeClr val="bg1"/>
                </a:solidFill>
                <a:latin typeface="MS Reference Sans Serif" charset="0"/>
                <a:ea typeface="MS Reference Sans Serif" charset="0"/>
                <a:cs typeface="MS Reference Sans Serif" charset="0"/>
              </a:rPr>
              <a:t>near</a:t>
            </a:r>
            <a:r>
              <a:rPr lang="is-IS" sz="2000" b="1" dirty="0" smtClean="0">
                <a:solidFill>
                  <a:schemeClr val="bg1"/>
                </a:solidFill>
                <a:latin typeface="MS Reference Sans Serif" charset="0"/>
                <a:ea typeface="MS Reference Sans Serif" charset="0"/>
                <a:cs typeface="MS Reference Sans Serif" charset="0"/>
              </a:rPr>
              <a:t>…</a:t>
            </a:r>
          </a:p>
        </p:txBody>
      </p:sp>
      <p:sp>
        <p:nvSpPr>
          <p:cNvPr id="17" name="TextBox 16"/>
          <p:cNvSpPr txBox="1"/>
          <p:nvPr/>
        </p:nvSpPr>
        <p:spPr>
          <a:xfrm>
            <a:off x="0" y="2394527"/>
            <a:ext cx="3757311" cy="369332"/>
          </a:xfrm>
          <a:prstGeom prst="rect">
            <a:avLst/>
          </a:prstGeom>
          <a:noFill/>
        </p:spPr>
        <p:txBody>
          <a:bodyPr wrap="none" rtlCol="0">
            <a:spAutoFit/>
          </a:bodyPr>
          <a:lstStyle/>
          <a:p>
            <a:r>
              <a:rPr lang="en-US" b="1" dirty="0" smtClean="0">
                <a:solidFill>
                  <a:schemeClr val="bg1"/>
                </a:solidFill>
                <a:latin typeface="MS Reference Sans Serif" charset="0"/>
                <a:ea typeface="MS Reference Sans Serif" charset="0"/>
                <a:cs typeface="MS Reference Sans Serif" charset="0"/>
              </a:rPr>
              <a:t>Which face looks more germy?</a:t>
            </a:r>
            <a:endParaRPr lang="en-US" b="1" dirty="0">
              <a:solidFill>
                <a:schemeClr val="bg1"/>
              </a:solidFill>
              <a:latin typeface="MS Reference Sans Serif" charset="0"/>
              <a:ea typeface="MS Reference Sans Serif" charset="0"/>
              <a:cs typeface="MS Reference Sans Serif" charset="0"/>
            </a:endParaRPr>
          </a:p>
        </p:txBody>
      </p:sp>
      <p:sp>
        <p:nvSpPr>
          <p:cNvPr id="18" name="TextBox 17"/>
          <p:cNvSpPr txBox="1"/>
          <p:nvPr/>
        </p:nvSpPr>
        <p:spPr>
          <a:xfrm>
            <a:off x="6202249" y="155289"/>
            <a:ext cx="1501886" cy="369332"/>
          </a:xfrm>
          <a:prstGeom prst="rect">
            <a:avLst/>
          </a:prstGeom>
          <a:noFill/>
        </p:spPr>
        <p:txBody>
          <a:bodyPr wrap="none" rtlCol="0">
            <a:spAutoFit/>
          </a:bodyPr>
          <a:lstStyle/>
          <a:p>
            <a:r>
              <a:rPr lang="en-US" b="1" dirty="0">
                <a:solidFill>
                  <a:schemeClr val="bg1"/>
                </a:solidFill>
                <a:latin typeface="MS Reference Sans Serif" charset="0"/>
                <a:ea typeface="MS Reference Sans Serif" charset="0"/>
                <a:cs typeface="MS Reference Sans Serif" charset="0"/>
              </a:rPr>
              <a:t>a</a:t>
            </a:r>
            <a:r>
              <a:rPr lang="en-US" b="1" dirty="0" smtClean="0">
                <a:solidFill>
                  <a:schemeClr val="bg1"/>
                </a:solidFill>
                <a:latin typeface="MS Reference Sans Serif" charset="0"/>
                <a:ea typeface="MS Reference Sans Serif" charset="0"/>
                <a:cs typeface="MS Reference Sans Serif" charset="0"/>
              </a:rPr>
              <a:t>nti-Germy</a:t>
            </a:r>
            <a:endParaRPr lang="en-US" b="1" dirty="0">
              <a:solidFill>
                <a:schemeClr val="bg1"/>
              </a:solidFill>
              <a:latin typeface="MS Reference Sans Serif" charset="0"/>
              <a:ea typeface="MS Reference Sans Serif" charset="0"/>
              <a:cs typeface="MS Reference Sans Serif" charset="0"/>
            </a:endParaRPr>
          </a:p>
        </p:txBody>
      </p:sp>
      <p:sp>
        <p:nvSpPr>
          <p:cNvPr id="19" name="TextBox 18"/>
          <p:cNvSpPr txBox="1"/>
          <p:nvPr/>
        </p:nvSpPr>
        <p:spPr>
          <a:xfrm>
            <a:off x="9680581" y="155289"/>
            <a:ext cx="958468" cy="369332"/>
          </a:xfrm>
          <a:prstGeom prst="rect">
            <a:avLst/>
          </a:prstGeom>
          <a:noFill/>
        </p:spPr>
        <p:txBody>
          <a:bodyPr wrap="none" rtlCol="0">
            <a:spAutoFit/>
          </a:bodyPr>
          <a:lstStyle/>
          <a:p>
            <a:r>
              <a:rPr lang="en-US" b="1" dirty="0" smtClean="0">
                <a:solidFill>
                  <a:schemeClr val="bg1"/>
                </a:solidFill>
                <a:latin typeface="MS Reference Sans Serif" charset="0"/>
                <a:ea typeface="MS Reference Sans Serif" charset="0"/>
                <a:cs typeface="MS Reference Sans Serif" charset="0"/>
              </a:rPr>
              <a:t>Germy</a:t>
            </a:r>
            <a:endParaRPr lang="en-US" b="1" dirty="0">
              <a:solidFill>
                <a:schemeClr val="bg1"/>
              </a:solidFill>
              <a:latin typeface="MS Reference Sans Serif" charset="0"/>
              <a:ea typeface="MS Reference Sans Serif" charset="0"/>
              <a:cs typeface="MS Reference Sans Serif" charset="0"/>
            </a:endParaRPr>
          </a:p>
        </p:txBody>
      </p:sp>
      <p:sp>
        <p:nvSpPr>
          <p:cNvPr id="21" name="TextBox 20"/>
          <p:cNvSpPr txBox="1"/>
          <p:nvPr/>
        </p:nvSpPr>
        <p:spPr>
          <a:xfrm>
            <a:off x="241300" y="5972888"/>
            <a:ext cx="2148345" cy="646331"/>
          </a:xfrm>
          <a:prstGeom prst="rect">
            <a:avLst/>
          </a:prstGeom>
          <a:noFill/>
        </p:spPr>
        <p:txBody>
          <a:bodyPr wrap="none" rtlCol="0">
            <a:spAutoFit/>
          </a:bodyPr>
          <a:lstStyle/>
          <a:p>
            <a:r>
              <a:rPr lang="en-US" b="1" dirty="0" smtClean="0">
                <a:solidFill>
                  <a:schemeClr val="bg1"/>
                </a:solidFill>
                <a:latin typeface="MS Reference Sans Serif" charset="0"/>
                <a:ea typeface="MS Reference Sans Serif" charset="0"/>
                <a:cs typeface="MS Reference Sans Serif" charset="0"/>
              </a:rPr>
              <a:t>Pre-registered at</a:t>
            </a:r>
          </a:p>
          <a:p>
            <a:r>
              <a:rPr lang="en-US" b="1" dirty="0" err="1" smtClean="0">
                <a:solidFill>
                  <a:srgbClr val="FFC000"/>
                </a:solidFill>
                <a:latin typeface="MS Reference Sans Serif" charset="0"/>
                <a:ea typeface="MS Reference Sans Serif" charset="0"/>
                <a:cs typeface="MS Reference Sans Serif" charset="0"/>
              </a:rPr>
              <a:t>aspredicted.org</a:t>
            </a:r>
            <a:endParaRPr lang="en-US" b="1" dirty="0">
              <a:solidFill>
                <a:srgbClr val="FFC000"/>
              </a:solidFill>
              <a:latin typeface="MS Reference Sans Serif" charset="0"/>
              <a:ea typeface="MS Reference Sans Serif" charset="0"/>
              <a:cs typeface="MS Reference Sans Serif" charset="0"/>
            </a:endParaRPr>
          </a:p>
        </p:txBody>
      </p:sp>
      <p:sp>
        <p:nvSpPr>
          <p:cNvPr id="22" name="Rectangle 21"/>
          <p:cNvSpPr/>
          <p:nvPr/>
        </p:nvSpPr>
        <p:spPr>
          <a:xfrm>
            <a:off x="5368232" y="3672325"/>
            <a:ext cx="6096000" cy="369332"/>
          </a:xfrm>
          <a:prstGeom prst="rect">
            <a:avLst/>
          </a:prstGeom>
        </p:spPr>
        <p:txBody>
          <a:bodyPr>
            <a:spAutoFit/>
          </a:bodyPr>
          <a:lstStyle/>
          <a:p>
            <a:r>
              <a:rPr lang="en-US" b="1" dirty="0" smtClean="0">
                <a:solidFill>
                  <a:schemeClr val="bg1"/>
                </a:solidFill>
                <a:latin typeface="MS Reference Sans Serif" charset="0"/>
                <a:ea typeface="MS Reference Sans Serif" charset="0"/>
                <a:cs typeface="MS Reference Sans Serif" charset="0"/>
              </a:rPr>
              <a:t>Generated using </a:t>
            </a:r>
            <a:r>
              <a:rPr lang="en-US" b="1" i="1" dirty="0" err="1" smtClean="0">
                <a:solidFill>
                  <a:schemeClr val="bg1"/>
                </a:solidFill>
                <a:latin typeface="MS Reference Sans Serif" charset="0"/>
                <a:ea typeface="MS Reference Sans Serif" charset="0"/>
                <a:cs typeface="MS Reference Sans Serif" charset="0"/>
              </a:rPr>
              <a:t>rcicr</a:t>
            </a:r>
            <a:r>
              <a:rPr lang="en-US" b="1" dirty="0" smtClean="0">
                <a:solidFill>
                  <a:schemeClr val="bg1"/>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Dotsch</a:t>
            </a:r>
            <a:r>
              <a:rPr lang="en-US" b="1" dirty="0" smtClean="0">
                <a:solidFill>
                  <a:srgbClr val="00B0F0"/>
                </a:solidFill>
                <a:latin typeface="MS Reference Sans Serif" charset="0"/>
                <a:ea typeface="MS Reference Sans Serif" charset="0"/>
                <a:cs typeface="MS Reference Sans Serif" charset="0"/>
              </a:rPr>
              <a:t>, 2016</a:t>
            </a:r>
            <a:r>
              <a:rPr lang="en-US" b="1" dirty="0" smtClean="0">
                <a:solidFill>
                  <a:schemeClr val="bg1"/>
                </a:solidFill>
                <a:latin typeface="MS Reference Sans Serif" charset="0"/>
                <a:ea typeface="MS Reference Sans Serif" charset="0"/>
                <a:cs typeface="MS Reference Sans Serif" charset="0"/>
              </a:rPr>
              <a:t>) </a:t>
            </a:r>
            <a:endParaRPr lang="en-US" b="1" dirty="0">
              <a:solidFill>
                <a:schemeClr val="bg1"/>
              </a:solidFill>
              <a:latin typeface="MS Reference Sans Serif" charset="0"/>
              <a:ea typeface="MS Reference Sans Serif" charset="0"/>
              <a:cs typeface="MS Reference Sans Serif" charset="0"/>
            </a:endParaRPr>
          </a:p>
        </p:txBody>
      </p:sp>
      <p:sp>
        <p:nvSpPr>
          <p:cNvPr id="23" name="Rectangle 22"/>
          <p:cNvSpPr/>
          <p:nvPr/>
        </p:nvSpPr>
        <p:spPr>
          <a:xfrm>
            <a:off x="3416300" y="3230057"/>
            <a:ext cx="1321148" cy="369332"/>
          </a:xfrm>
          <a:prstGeom prst="rect">
            <a:avLst/>
          </a:prstGeom>
        </p:spPr>
        <p:txBody>
          <a:bodyPr wrap="square">
            <a:spAutoFit/>
          </a:bodyPr>
          <a:lstStyle/>
          <a:p>
            <a:r>
              <a:rPr lang="en-US" b="1" dirty="0" smtClean="0">
                <a:solidFill>
                  <a:schemeClr val="bg1"/>
                </a:solidFill>
                <a:latin typeface="MS Reference Sans Serif" charset="0"/>
                <a:ea typeface="MS Reference Sans Serif" charset="0"/>
                <a:cs typeface="MS Reference Sans Serif" charset="0"/>
              </a:rPr>
              <a:t>400 picks</a:t>
            </a:r>
            <a:endParaRPr lang="en-US" b="1" dirty="0">
              <a:solidFill>
                <a:schemeClr val="bg1"/>
              </a:solidFill>
              <a:latin typeface="MS Reference Sans Serif" charset="0"/>
              <a:ea typeface="MS Reference Sans Serif" charset="0"/>
              <a:cs typeface="MS Reference Sans Serif" charset="0"/>
            </a:endParaRPr>
          </a:p>
        </p:txBody>
      </p:sp>
      <p:sp>
        <p:nvSpPr>
          <p:cNvPr id="24" name="Rectangle 23"/>
          <p:cNvSpPr/>
          <p:nvPr/>
        </p:nvSpPr>
        <p:spPr>
          <a:xfrm>
            <a:off x="3416300" y="941510"/>
            <a:ext cx="1321148" cy="1477328"/>
          </a:xfrm>
          <a:prstGeom prst="rect">
            <a:avLst/>
          </a:prstGeom>
        </p:spPr>
        <p:txBody>
          <a:bodyPr wrap="square">
            <a:spAutoFit/>
          </a:bodyPr>
          <a:lstStyle/>
          <a:p>
            <a:r>
              <a:rPr lang="en-US" b="1" dirty="0" smtClean="0">
                <a:solidFill>
                  <a:schemeClr val="bg1"/>
                </a:solidFill>
                <a:latin typeface="MS Reference Sans Serif" charset="0"/>
                <a:ea typeface="MS Reference Sans Serif" charset="0"/>
                <a:cs typeface="MS Reference Sans Serif" charset="0"/>
              </a:rPr>
              <a:t>Base image</a:t>
            </a:r>
          </a:p>
          <a:p>
            <a:r>
              <a:rPr lang="en-US" b="1" dirty="0" smtClean="0">
                <a:solidFill>
                  <a:schemeClr val="bg1"/>
                </a:solidFill>
                <a:latin typeface="MS Reference Sans Serif" charset="0"/>
                <a:ea typeface="MS Reference Sans Serif" charset="0"/>
                <a:cs typeface="MS Reference Sans Serif" charset="0"/>
              </a:rPr>
              <a:t>+/-</a:t>
            </a:r>
          </a:p>
          <a:p>
            <a:r>
              <a:rPr lang="en-US" b="1" dirty="0" smtClean="0">
                <a:solidFill>
                  <a:schemeClr val="bg1"/>
                </a:solidFill>
                <a:latin typeface="MS Reference Sans Serif" charset="0"/>
                <a:ea typeface="MS Reference Sans Serif" charset="0"/>
                <a:cs typeface="MS Reference Sans Serif" charset="0"/>
              </a:rPr>
              <a:t>Random noise</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52238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3" grpId="0" animBg="1"/>
      <p:bldP spid="15" grpId="0" animBg="1"/>
      <p:bldP spid="17" grpId="0"/>
      <p:bldP spid="18" grpId="0"/>
      <p:bldP spid="19"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Box 180"/>
          <p:cNvSpPr txBox="1"/>
          <p:nvPr/>
        </p:nvSpPr>
        <p:spPr>
          <a:xfrm>
            <a:off x="106209" y="6438756"/>
            <a:ext cx="5679760" cy="369332"/>
          </a:xfrm>
          <a:prstGeom prst="rect">
            <a:avLst/>
          </a:prstGeom>
          <a:noFill/>
        </p:spPr>
        <p:txBody>
          <a:bodyPr wrap="none" rtlCol="0">
            <a:spAutoFit/>
          </a:bodyPr>
          <a:lstStyle/>
          <a:p>
            <a:r>
              <a:rPr lang="en-US" b="1" dirty="0" smtClean="0">
                <a:solidFill>
                  <a:schemeClr val="bg1"/>
                </a:solidFill>
                <a:latin typeface="MS Reference Sans Serif" charset="0"/>
                <a:ea typeface="MS Reference Sans Serif" charset="0"/>
                <a:cs typeface="MS Reference Sans Serif" charset="0"/>
              </a:rPr>
              <a:t>Means and 95% CIs (</a:t>
            </a:r>
            <a:r>
              <a:rPr lang="en-US" b="1" i="1" dirty="0" smtClean="0">
                <a:solidFill>
                  <a:schemeClr val="bg1"/>
                </a:solidFill>
                <a:latin typeface="MS Reference Sans Serif" charset="0"/>
                <a:ea typeface="MS Reference Sans Serif" charset="0"/>
                <a:cs typeface="MS Reference Sans Serif" charset="0"/>
              </a:rPr>
              <a:t>ggplot2</a:t>
            </a:r>
            <a:r>
              <a:rPr lang="en-US" b="1" dirty="0" smtClean="0">
                <a:solidFill>
                  <a:schemeClr val="bg1"/>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Wickham, 2009</a:t>
            </a:r>
            <a:r>
              <a:rPr lang="en-US" b="1" dirty="0" smtClean="0">
                <a:solidFill>
                  <a:schemeClr val="bg1"/>
                </a:solidFill>
                <a:latin typeface="MS Reference Sans Serif" charset="0"/>
                <a:ea typeface="MS Reference Sans Serif" charset="0"/>
                <a:cs typeface="MS Reference Sans Serif" charset="0"/>
              </a:rPr>
              <a:t>)</a:t>
            </a:r>
            <a:endParaRPr lang="en-US" b="1" dirty="0">
              <a:solidFill>
                <a:schemeClr val="bg1"/>
              </a:solidFill>
              <a:latin typeface="MS Reference Sans Serif" charset="0"/>
              <a:ea typeface="MS Reference Sans Serif" charset="0"/>
              <a:cs typeface="MS Reference Sans Serif" charset="0"/>
            </a:endParaRPr>
          </a:p>
        </p:txBody>
      </p:sp>
      <p:sp>
        <p:nvSpPr>
          <p:cNvPr id="185" name="pl6"/>
          <p:cNvSpPr/>
          <p:nvPr/>
        </p:nvSpPr>
        <p:spPr>
          <a:xfrm>
            <a:off x="2393776" y="5653654"/>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86" name="pl7"/>
          <p:cNvSpPr/>
          <p:nvPr/>
        </p:nvSpPr>
        <p:spPr>
          <a:xfrm>
            <a:off x="2393776" y="5187424"/>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87" name="pl8"/>
          <p:cNvSpPr/>
          <p:nvPr/>
        </p:nvSpPr>
        <p:spPr>
          <a:xfrm>
            <a:off x="2393776" y="4721194"/>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88" name="pl9"/>
          <p:cNvSpPr/>
          <p:nvPr/>
        </p:nvSpPr>
        <p:spPr>
          <a:xfrm>
            <a:off x="2393776" y="4254964"/>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89" name="pl10"/>
          <p:cNvSpPr/>
          <p:nvPr/>
        </p:nvSpPr>
        <p:spPr>
          <a:xfrm>
            <a:off x="2393776" y="3788733"/>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90" name="pl11"/>
          <p:cNvSpPr/>
          <p:nvPr/>
        </p:nvSpPr>
        <p:spPr>
          <a:xfrm>
            <a:off x="2393776" y="3322503"/>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91" name="pl12"/>
          <p:cNvSpPr/>
          <p:nvPr/>
        </p:nvSpPr>
        <p:spPr>
          <a:xfrm>
            <a:off x="2393776" y="2856273"/>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92" name="pl13"/>
          <p:cNvSpPr/>
          <p:nvPr/>
        </p:nvSpPr>
        <p:spPr>
          <a:xfrm>
            <a:off x="2393776" y="2390043"/>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93" name="pl14"/>
          <p:cNvSpPr/>
          <p:nvPr/>
        </p:nvSpPr>
        <p:spPr>
          <a:xfrm>
            <a:off x="2393776" y="1923813"/>
            <a:ext cx="8198308" cy="0"/>
          </a:xfrm>
          <a:custGeom>
            <a:avLst/>
            <a:gdLst/>
            <a:ahLst/>
            <a:cxnLst/>
            <a:rect l="0" t="0" r="0" b="0"/>
            <a:pathLst>
              <a:path w="8198308">
                <a:moveTo>
                  <a:pt x="0" y="0"/>
                </a:moveTo>
                <a:lnTo>
                  <a:pt x="8198308" y="0"/>
                </a:lnTo>
                <a:lnTo>
                  <a:pt x="8198308" y="0"/>
                </a:lnTo>
              </a:path>
            </a:pathLst>
          </a:custGeom>
          <a:ln w="10840" cap="flat">
            <a:solidFill>
              <a:srgbClr val="A59F85">
                <a:alpha val="100000"/>
              </a:srgbClr>
            </a:solidFill>
            <a:prstDash val="dash"/>
            <a:round/>
          </a:ln>
        </p:spPr>
        <p:txBody>
          <a:bodyPr/>
          <a:lstStyle/>
          <a:p>
            <a:endParaRPr/>
          </a:p>
        </p:txBody>
      </p:sp>
      <p:sp>
        <p:nvSpPr>
          <p:cNvPr id="194" name="pl15"/>
          <p:cNvSpPr/>
          <p:nvPr/>
        </p:nvSpPr>
        <p:spPr>
          <a:xfrm>
            <a:off x="2766426"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195" name="pl16"/>
          <p:cNvSpPr/>
          <p:nvPr/>
        </p:nvSpPr>
        <p:spPr>
          <a:xfrm>
            <a:off x="3698052"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196" name="pl17"/>
          <p:cNvSpPr/>
          <p:nvPr/>
        </p:nvSpPr>
        <p:spPr>
          <a:xfrm>
            <a:off x="4629678"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197" name="pl18"/>
          <p:cNvSpPr/>
          <p:nvPr/>
        </p:nvSpPr>
        <p:spPr>
          <a:xfrm>
            <a:off x="5561304"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198" name="pl19"/>
          <p:cNvSpPr/>
          <p:nvPr/>
        </p:nvSpPr>
        <p:spPr>
          <a:xfrm>
            <a:off x="6492930"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199" name="pl20"/>
          <p:cNvSpPr/>
          <p:nvPr/>
        </p:nvSpPr>
        <p:spPr>
          <a:xfrm>
            <a:off x="7424556"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200" name="pl21"/>
          <p:cNvSpPr/>
          <p:nvPr/>
        </p:nvSpPr>
        <p:spPr>
          <a:xfrm>
            <a:off x="8356182"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201" name="pl22"/>
          <p:cNvSpPr/>
          <p:nvPr/>
        </p:nvSpPr>
        <p:spPr>
          <a:xfrm>
            <a:off x="9287808"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202" name="pl23"/>
          <p:cNvSpPr/>
          <p:nvPr/>
        </p:nvSpPr>
        <p:spPr>
          <a:xfrm>
            <a:off x="10219434" y="1644075"/>
            <a:ext cx="0" cy="4289317"/>
          </a:xfrm>
          <a:custGeom>
            <a:avLst/>
            <a:gdLst/>
            <a:ahLst/>
            <a:cxnLst/>
            <a:rect l="0" t="0" r="0" b="0"/>
            <a:pathLst>
              <a:path h="4289317">
                <a:moveTo>
                  <a:pt x="0" y="4289317"/>
                </a:moveTo>
                <a:lnTo>
                  <a:pt x="0" y="0"/>
                </a:lnTo>
                <a:lnTo>
                  <a:pt x="0" y="0"/>
                </a:lnTo>
              </a:path>
            </a:pathLst>
          </a:custGeom>
          <a:ln w="10840" cap="flat">
            <a:solidFill>
              <a:srgbClr val="A59F85">
                <a:alpha val="100000"/>
              </a:srgbClr>
            </a:solidFill>
            <a:prstDash val="dash"/>
            <a:round/>
          </a:ln>
        </p:spPr>
        <p:txBody>
          <a:bodyPr/>
          <a:lstStyle/>
          <a:p>
            <a:endParaRPr/>
          </a:p>
        </p:txBody>
      </p:sp>
      <p:sp>
        <p:nvSpPr>
          <p:cNvPr id="203" name="pl24"/>
          <p:cNvSpPr/>
          <p:nvPr/>
        </p:nvSpPr>
        <p:spPr>
          <a:xfrm>
            <a:off x="4976658" y="563034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04" name="pl25"/>
          <p:cNvSpPr/>
          <p:nvPr/>
        </p:nvSpPr>
        <p:spPr>
          <a:xfrm>
            <a:off x="4378071" y="5653654"/>
            <a:ext cx="598586" cy="0"/>
          </a:xfrm>
          <a:custGeom>
            <a:avLst/>
            <a:gdLst/>
            <a:ahLst/>
            <a:cxnLst/>
            <a:rect l="0" t="0" r="0" b="0"/>
            <a:pathLst>
              <a:path w="598586">
                <a:moveTo>
                  <a:pt x="598586" y="0"/>
                </a:moveTo>
                <a:lnTo>
                  <a:pt x="0" y="0"/>
                </a:lnTo>
              </a:path>
            </a:pathLst>
          </a:custGeom>
          <a:ln w="13550" cap="flat">
            <a:solidFill>
              <a:srgbClr val="ABD9E9">
                <a:alpha val="100000"/>
              </a:srgbClr>
            </a:solidFill>
            <a:prstDash val="solid"/>
            <a:round/>
          </a:ln>
        </p:spPr>
        <p:txBody>
          <a:bodyPr/>
          <a:lstStyle/>
          <a:p>
            <a:endParaRPr/>
          </a:p>
        </p:txBody>
      </p:sp>
      <p:sp>
        <p:nvSpPr>
          <p:cNvPr id="205" name="pl26"/>
          <p:cNvSpPr/>
          <p:nvPr/>
        </p:nvSpPr>
        <p:spPr>
          <a:xfrm>
            <a:off x="4378071" y="563034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06" name="pl27"/>
          <p:cNvSpPr/>
          <p:nvPr/>
        </p:nvSpPr>
        <p:spPr>
          <a:xfrm>
            <a:off x="5688344" y="563034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07" name="pl28"/>
          <p:cNvSpPr/>
          <p:nvPr/>
        </p:nvSpPr>
        <p:spPr>
          <a:xfrm>
            <a:off x="5039029" y="5653654"/>
            <a:ext cx="649315" cy="0"/>
          </a:xfrm>
          <a:custGeom>
            <a:avLst/>
            <a:gdLst/>
            <a:ahLst/>
            <a:cxnLst/>
            <a:rect l="0" t="0" r="0" b="0"/>
            <a:pathLst>
              <a:path w="649315">
                <a:moveTo>
                  <a:pt x="649315" y="0"/>
                </a:moveTo>
                <a:lnTo>
                  <a:pt x="0" y="0"/>
                </a:lnTo>
              </a:path>
            </a:pathLst>
          </a:custGeom>
          <a:ln w="13550" cap="flat">
            <a:solidFill>
              <a:srgbClr val="EA484B">
                <a:alpha val="100000"/>
              </a:srgbClr>
            </a:solidFill>
            <a:prstDash val="solid"/>
            <a:round/>
          </a:ln>
        </p:spPr>
        <p:txBody>
          <a:bodyPr/>
          <a:lstStyle/>
          <a:p>
            <a:endParaRPr/>
          </a:p>
        </p:txBody>
      </p:sp>
      <p:sp>
        <p:nvSpPr>
          <p:cNvPr id="208" name="pl29"/>
          <p:cNvSpPr/>
          <p:nvPr/>
        </p:nvSpPr>
        <p:spPr>
          <a:xfrm>
            <a:off x="5039029" y="563034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09" name="pl30"/>
          <p:cNvSpPr/>
          <p:nvPr/>
        </p:nvSpPr>
        <p:spPr>
          <a:xfrm>
            <a:off x="4398472" y="516411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10" name="pl31"/>
          <p:cNvSpPr/>
          <p:nvPr/>
        </p:nvSpPr>
        <p:spPr>
          <a:xfrm>
            <a:off x="3868057" y="5187424"/>
            <a:ext cx="530414" cy="0"/>
          </a:xfrm>
          <a:custGeom>
            <a:avLst/>
            <a:gdLst/>
            <a:ahLst/>
            <a:cxnLst/>
            <a:rect l="0" t="0" r="0" b="0"/>
            <a:pathLst>
              <a:path w="530414">
                <a:moveTo>
                  <a:pt x="530414" y="0"/>
                </a:moveTo>
                <a:lnTo>
                  <a:pt x="0" y="0"/>
                </a:lnTo>
              </a:path>
            </a:pathLst>
          </a:custGeom>
          <a:ln w="13550" cap="flat">
            <a:solidFill>
              <a:srgbClr val="ABD9E9">
                <a:alpha val="100000"/>
              </a:srgbClr>
            </a:solidFill>
            <a:prstDash val="solid"/>
            <a:round/>
          </a:ln>
        </p:spPr>
        <p:txBody>
          <a:bodyPr/>
          <a:lstStyle/>
          <a:p>
            <a:endParaRPr/>
          </a:p>
        </p:txBody>
      </p:sp>
      <p:sp>
        <p:nvSpPr>
          <p:cNvPr id="211" name="pl32"/>
          <p:cNvSpPr/>
          <p:nvPr/>
        </p:nvSpPr>
        <p:spPr>
          <a:xfrm>
            <a:off x="3868057" y="516411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12" name="pl33"/>
          <p:cNvSpPr/>
          <p:nvPr/>
        </p:nvSpPr>
        <p:spPr>
          <a:xfrm>
            <a:off x="5928485" y="516411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13" name="pl34"/>
          <p:cNvSpPr/>
          <p:nvPr/>
        </p:nvSpPr>
        <p:spPr>
          <a:xfrm>
            <a:off x="5293109" y="5187424"/>
            <a:ext cx="635375" cy="0"/>
          </a:xfrm>
          <a:custGeom>
            <a:avLst/>
            <a:gdLst/>
            <a:ahLst/>
            <a:cxnLst/>
            <a:rect l="0" t="0" r="0" b="0"/>
            <a:pathLst>
              <a:path w="635375">
                <a:moveTo>
                  <a:pt x="635375" y="0"/>
                </a:moveTo>
                <a:lnTo>
                  <a:pt x="0" y="0"/>
                </a:lnTo>
              </a:path>
            </a:pathLst>
          </a:custGeom>
          <a:ln w="13550" cap="flat">
            <a:solidFill>
              <a:srgbClr val="EA484B">
                <a:alpha val="100000"/>
              </a:srgbClr>
            </a:solidFill>
            <a:prstDash val="solid"/>
            <a:round/>
          </a:ln>
        </p:spPr>
        <p:txBody>
          <a:bodyPr/>
          <a:lstStyle/>
          <a:p>
            <a:endParaRPr/>
          </a:p>
        </p:txBody>
      </p:sp>
      <p:sp>
        <p:nvSpPr>
          <p:cNvPr id="214" name="pl35"/>
          <p:cNvSpPr/>
          <p:nvPr/>
        </p:nvSpPr>
        <p:spPr>
          <a:xfrm>
            <a:off x="5293109" y="516411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15" name="pl36"/>
          <p:cNvSpPr/>
          <p:nvPr/>
        </p:nvSpPr>
        <p:spPr>
          <a:xfrm>
            <a:off x="4657049" y="469788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16" name="pl37"/>
          <p:cNvSpPr/>
          <p:nvPr/>
        </p:nvSpPr>
        <p:spPr>
          <a:xfrm>
            <a:off x="4153665" y="4721194"/>
            <a:ext cx="503384" cy="0"/>
          </a:xfrm>
          <a:custGeom>
            <a:avLst/>
            <a:gdLst/>
            <a:ahLst/>
            <a:cxnLst/>
            <a:rect l="0" t="0" r="0" b="0"/>
            <a:pathLst>
              <a:path w="503384">
                <a:moveTo>
                  <a:pt x="503384" y="0"/>
                </a:moveTo>
                <a:lnTo>
                  <a:pt x="0" y="0"/>
                </a:lnTo>
              </a:path>
            </a:pathLst>
          </a:custGeom>
          <a:ln w="13550" cap="flat">
            <a:solidFill>
              <a:srgbClr val="ABD9E9">
                <a:alpha val="100000"/>
              </a:srgbClr>
            </a:solidFill>
            <a:prstDash val="solid"/>
            <a:round/>
          </a:ln>
        </p:spPr>
        <p:txBody>
          <a:bodyPr/>
          <a:lstStyle/>
          <a:p>
            <a:endParaRPr/>
          </a:p>
        </p:txBody>
      </p:sp>
      <p:sp>
        <p:nvSpPr>
          <p:cNvPr id="217" name="pl38"/>
          <p:cNvSpPr/>
          <p:nvPr/>
        </p:nvSpPr>
        <p:spPr>
          <a:xfrm>
            <a:off x="4153665" y="469788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18" name="pl39"/>
          <p:cNvSpPr/>
          <p:nvPr/>
        </p:nvSpPr>
        <p:spPr>
          <a:xfrm>
            <a:off x="5759098" y="469788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19" name="pl40"/>
          <p:cNvSpPr/>
          <p:nvPr/>
        </p:nvSpPr>
        <p:spPr>
          <a:xfrm>
            <a:off x="5144895" y="4721194"/>
            <a:ext cx="614202" cy="0"/>
          </a:xfrm>
          <a:custGeom>
            <a:avLst/>
            <a:gdLst/>
            <a:ahLst/>
            <a:cxnLst/>
            <a:rect l="0" t="0" r="0" b="0"/>
            <a:pathLst>
              <a:path w="614202">
                <a:moveTo>
                  <a:pt x="614202" y="0"/>
                </a:moveTo>
                <a:lnTo>
                  <a:pt x="0" y="0"/>
                </a:lnTo>
              </a:path>
            </a:pathLst>
          </a:custGeom>
          <a:ln w="13550" cap="flat">
            <a:solidFill>
              <a:srgbClr val="EA484B">
                <a:alpha val="100000"/>
              </a:srgbClr>
            </a:solidFill>
            <a:prstDash val="solid"/>
            <a:round/>
          </a:ln>
        </p:spPr>
        <p:txBody>
          <a:bodyPr/>
          <a:lstStyle/>
          <a:p>
            <a:endParaRPr/>
          </a:p>
        </p:txBody>
      </p:sp>
      <p:sp>
        <p:nvSpPr>
          <p:cNvPr id="220" name="pl41"/>
          <p:cNvSpPr/>
          <p:nvPr/>
        </p:nvSpPr>
        <p:spPr>
          <a:xfrm>
            <a:off x="5144895" y="469788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21" name="pl42"/>
          <p:cNvSpPr/>
          <p:nvPr/>
        </p:nvSpPr>
        <p:spPr>
          <a:xfrm>
            <a:off x="5017289" y="423165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22" name="pl43"/>
          <p:cNvSpPr/>
          <p:nvPr/>
        </p:nvSpPr>
        <p:spPr>
          <a:xfrm>
            <a:off x="4541106" y="4254964"/>
            <a:ext cx="476183" cy="0"/>
          </a:xfrm>
          <a:custGeom>
            <a:avLst/>
            <a:gdLst/>
            <a:ahLst/>
            <a:cxnLst/>
            <a:rect l="0" t="0" r="0" b="0"/>
            <a:pathLst>
              <a:path w="476183">
                <a:moveTo>
                  <a:pt x="476183" y="0"/>
                </a:moveTo>
                <a:lnTo>
                  <a:pt x="0" y="0"/>
                </a:lnTo>
              </a:path>
            </a:pathLst>
          </a:custGeom>
          <a:ln w="13550" cap="flat">
            <a:solidFill>
              <a:srgbClr val="ABD9E9">
                <a:alpha val="100000"/>
              </a:srgbClr>
            </a:solidFill>
            <a:prstDash val="solid"/>
            <a:round/>
          </a:ln>
        </p:spPr>
        <p:txBody>
          <a:bodyPr/>
          <a:lstStyle/>
          <a:p>
            <a:endParaRPr/>
          </a:p>
        </p:txBody>
      </p:sp>
      <p:sp>
        <p:nvSpPr>
          <p:cNvPr id="223" name="pl44"/>
          <p:cNvSpPr/>
          <p:nvPr/>
        </p:nvSpPr>
        <p:spPr>
          <a:xfrm>
            <a:off x="4541106" y="423165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24" name="pl45"/>
          <p:cNvSpPr/>
          <p:nvPr/>
        </p:nvSpPr>
        <p:spPr>
          <a:xfrm>
            <a:off x="6168449" y="423165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25" name="pl46"/>
          <p:cNvSpPr/>
          <p:nvPr/>
        </p:nvSpPr>
        <p:spPr>
          <a:xfrm>
            <a:off x="5674228" y="4254964"/>
            <a:ext cx="494220" cy="0"/>
          </a:xfrm>
          <a:custGeom>
            <a:avLst/>
            <a:gdLst/>
            <a:ahLst/>
            <a:cxnLst/>
            <a:rect l="0" t="0" r="0" b="0"/>
            <a:pathLst>
              <a:path w="494220">
                <a:moveTo>
                  <a:pt x="494220" y="0"/>
                </a:moveTo>
                <a:lnTo>
                  <a:pt x="0" y="0"/>
                </a:lnTo>
              </a:path>
            </a:pathLst>
          </a:custGeom>
          <a:ln w="13550" cap="flat">
            <a:solidFill>
              <a:srgbClr val="EA484B">
                <a:alpha val="100000"/>
              </a:srgbClr>
            </a:solidFill>
            <a:prstDash val="solid"/>
            <a:round/>
          </a:ln>
        </p:spPr>
        <p:txBody>
          <a:bodyPr/>
          <a:lstStyle/>
          <a:p>
            <a:endParaRPr/>
          </a:p>
        </p:txBody>
      </p:sp>
      <p:sp>
        <p:nvSpPr>
          <p:cNvPr id="226" name="pl47"/>
          <p:cNvSpPr/>
          <p:nvPr/>
        </p:nvSpPr>
        <p:spPr>
          <a:xfrm>
            <a:off x="5674228" y="423165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27" name="pl48"/>
          <p:cNvSpPr/>
          <p:nvPr/>
        </p:nvSpPr>
        <p:spPr>
          <a:xfrm>
            <a:off x="4983288" y="376542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28" name="pl49"/>
          <p:cNvSpPr/>
          <p:nvPr/>
        </p:nvSpPr>
        <p:spPr>
          <a:xfrm>
            <a:off x="4303099" y="3788733"/>
            <a:ext cx="680188" cy="0"/>
          </a:xfrm>
          <a:custGeom>
            <a:avLst/>
            <a:gdLst/>
            <a:ahLst/>
            <a:cxnLst/>
            <a:rect l="0" t="0" r="0" b="0"/>
            <a:pathLst>
              <a:path w="680188">
                <a:moveTo>
                  <a:pt x="680188" y="0"/>
                </a:moveTo>
                <a:lnTo>
                  <a:pt x="0" y="0"/>
                </a:lnTo>
              </a:path>
            </a:pathLst>
          </a:custGeom>
          <a:ln w="13550" cap="flat">
            <a:solidFill>
              <a:srgbClr val="ABD9E9">
                <a:alpha val="100000"/>
              </a:srgbClr>
            </a:solidFill>
            <a:prstDash val="solid"/>
            <a:round/>
          </a:ln>
        </p:spPr>
        <p:txBody>
          <a:bodyPr/>
          <a:lstStyle/>
          <a:p>
            <a:endParaRPr/>
          </a:p>
        </p:txBody>
      </p:sp>
      <p:sp>
        <p:nvSpPr>
          <p:cNvPr id="229" name="pl50"/>
          <p:cNvSpPr/>
          <p:nvPr/>
        </p:nvSpPr>
        <p:spPr>
          <a:xfrm>
            <a:off x="4303099" y="376542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30" name="pl51"/>
          <p:cNvSpPr/>
          <p:nvPr/>
        </p:nvSpPr>
        <p:spPr>
          <a:xfrm>
            <a:off x="6394474" y="376542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31" name="pl52"/>
          <p:cNvSpPr/>
          <p:nvPr/>
        </p:nvSpPr>
        <p:spPr>
          <a:xfrm>
            <a:off x="5702459" y="3788733"/>
            <a:ext cx="692014" cy="0"/>
          </a:xfrm>
          <a:custGeom>
            <a:avLst/>
            <a:gdLst/>
            <a:ahLst/>
            <a:cxnLst/>
            <a:rect l="0" t="0" r="0" b="0"/>
            <a:pathLst>
              <a:path w="692014">
                <a:moveTo>
                  <a:pt x="692014" y="0"/>
                </a:moveTo>
                <a:lnTo>
                  <a:pt x="0" y="0"/>
                </a:lnTo>
              </a:path>
            </a:pathLst>
          </a:custGeom>
          <a:ln w="13550" cap="flat">
            <a:solidFill>
              <a:srgbClr val="EA484B">
                <a:alpha val="100000"/>
              </a:srgbClr>
            </a:solidFill>
            <a:prstDash val="solid"/>
            <a:round/>
          </a:ln>
        </p:spPr>
        <p:txBody>
          <a:bodyPr/>
          <a:lstStyle/>
          <a:p>
            <a:endParaRPr/>
          </a:p>
        </p:txBody>
      </p:sp>
      <p:sp>
        <p:nvSpPr>
          <p:cNvPr id="232" name="pl53"/>
          <p:cNvSpPr/>
          <p:nvPr/>
        </p:nvSpPr>
        <p:spPr>
          <a:xfrm>
            <a:off x="5702459" y="376542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33" name="pl54"/>
          <p:cNvSpPr/>
          <p:nvPr/>
        </p:nvSpPr>
        <p:spPr>
          <a:xfrm>
            <a:off x="6153090" y="329919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34" name="pl55"/>
          <p:cNvSpPr/>
          <p:nvPr/>
        </p:nvSpPr>
        <p:spPr>
          <a:xfrm>
            <a:off x="5574904" y="3322503"/>
            <a:ext cx="578186" cy="0"/>
          </a:xfrm>
          <a:custGeom>
            <a:avLst/>
            <a:gdLst/>
            <a:ahLst/>
            <a:cxnLst/>
            <a:rect l="0" t="0" r="0" b="0"/>
            <a:pathLst>
              <a:path w="578186">
                <a:moveTo>
                  <a:pt x="578186" y="0"/>
                </a:moveTo>
                <a:lnTo>
                  <a:pt x="0" y="0"/>
                </a:lnTo>
              </a:path>
            </a:pathLst>
          </a:custGeom>
          <a:ln w="13550" cap="flat">
            <a:solidFill>
              <a:srgbClr val="ABD9E9">
                <a:alpha val="100000"/>
              </a:srgbClr>
            </a:solidFill>
            <a:prstDash val="solid"/>
            <a:round/>
          </a:ln>
        </p:spPr>
        <p:txBody>
          <a:bodyPr/>
          <a:lstStyle/>
          <a:p>
            <a:endParaRPr/>
          </a:p>
        </p:txBody>
      </p:sp>
      <p:sp>
        <p:nvSpPr>
          <p:cNvPr id="235" name="pl56"/>
          <p:cNvSpPr/>
          <p:nvPr/>
        </p:nvSpPr>
        <p:spPr>
          <a:xfrm>
            <a:off x="5574904" y="329919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36" name="pl57"/>
          <p:cNvSpPr/>
          <p:nvPr/>
        </p:nvSpPr>
        <p:spPr>
          <a:xfrm>
            <a:off x="6634262" y="329919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37" name="pl58"/>
          <p:cNvSpPr/>
          <p:nvPr/>
        </p:nvSpPr>
        <p:spPr>
          <a:xfrm>
            <a:off x="6048290" y="3322503"/>
            <a:ext cx="585971" cy="0"/>
          </a:xfrm>
          <a:custGeom>
            <a:avLst/>
            <a:gdLst/>
            <a:ahLst/>
            <a:cxnLst/>
            <a:rect l="0" t="0" r="0" b="0"/>
            <a:pathLst>
              <a:path w="585971">
                <a:moveTo>
                  <a:pt x="585971" y="0"/>
                </a:moveTo>
                <a:lnTo>
                  <a:pt x="0" y="0"/>
                </a:lnTo>
              </a:path>
            </a:pathLst>
          </a:custGeom>
          <a:ln w="13550" cap="flat">
            <a:solidFill>
              <a:srgbClr val="EA484B">
                <a:alpha val="100000"/>
              </a:srgbClr>
            </a:solidFill>
            <a:prstDash val="solid"/>
            <a:round/>
          </a:ln>
        </p:spPr>
        <p:txBody>
          <a:bodyPr/>
          <a:lstStyle/>
          <a:p>
            <a:endParaRPr/>
          </a:p>
        </p:txBody>
      </p:sp>
      <p:sp>
        <p:nvSpPr>
          <p:cNvPr id="238" name="pl59"/>
          <p:cNvSpPr/>
          <p:nvPr/>
        </p:nvSpPr>
        <p:spPr>
          <a:xfrm>
            <a:off x="6048290" y="329919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39" name="pl60"/>
          <p:cNvSpPr/>
          <p:nvPr/>
        </p:nvSpPr>
        <p:spPr>
          <a:xfrm>
            <a:off x="6458929" y="283296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40" name="pl61"/>
          <p:cNvSpPr/>
          <p:nvPr/>
        </p:nvSpPr>
        <p:spPr>
          <a:xfrm>
            <a:off x="5901143" y="2856273"/>
            <a:ext cx="557785" cy="0"/>
          </a:xfrm>
          <a:custGeom>
            <a:avLst/>
            <a:gdLst/>
            <a:ahLst/>
            <a:cxnLst/>
            <a:rect l="0" t="0" r="0" b="0"/>
            <a:pathLst>
              <a:path w="557785">
                <a:moveTo>
                  <a:pt x="557785" y="0"/>
                </a:moveTo>
                <a:lnTo>
                  <a:pt x="0" y="0"/>
                </a:lnTo>
              </a:path>
            </a:pathLst>
          </a:custGeom>
          <a:ln w="13550" cap="flat">
            <a:solidFill>
              <a:srgbClr val="ABD9E9">
                <a:alpha val="100000"/>
              </a:srgbClr>
            </a:solidFill>
            <a:prstDash val="solid"/>
            <a:round/>
          </a:ln>
        </p:spPr>
        <p:txBody>
          <a:bodyPr/>
          <a:lstStyle/>
          <a:p>
            <a:endParaRPr/>
          </a:p>
        </p:txBody>
      </p:sp>
      <p:sp>
        <p:nvSpPr>
          <p:cNvPr id="241" name="pl62"/>
          <p:cNvSpPr/>
          <p:nvPr/>
        </p:nvSpPr>
        <p:spPr>
          <a:xfrm>
            <a:off x="5901143" y="283296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42" name="pl63"/>
          <p:cNvSpPr/>
          <p:nvPr/>
        </p:nvSpPr>
        <p:spPr>
          <a:xfrm>
            <a:off x="6394121" y="283296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43" name="pl64"/>
          <p:cNvSpPr/>
          <p:nvPr/>
        </p:nvSpPr>
        <p:spPr>
          <a:xfrm>
            <a:off x="5801268" y="2856273"/>
            <a:ext cx="592852" cy="0"/>
          </a:xfrm>
          <a:custGeom>
            <a:avLst/>
            <a:gdLst/>
            <a:ahLst/>
            <a:cxnLst/>
            <a:rect l="0" t="0" r="0" b="0"/>
            <a:pathLst>
              <a:path w="592852">
                <a:moveTo>
                  <a:pt x="592852" y="0"/>
                </a:moveTo>
                <a:lnTo>
                  <a:pt x="0" y="0"/>
                </a:lnTo>
              </a:path>
            </a:pathLst>
          </a:custGeom>
          <a:ln w="13550" cap="flat">
            <a:solidFill>
              <a:srgbClr val="EA484B">
                <a:alpha val="100000"/>
              </a:srgbClr>
            </a:solidFill>
            <a:prstDash val="solid"/>
            <a:round/>
          </a:ln>
        </p:spPr>
        <p:txBody>
          <a:bodyPr/>
          <a:lstStyle/>
          <a:p>
            <a:endParaRPr/>
          </a:p>
        </p:txBody>
      </p:sp>
      <p:sp>
        <p:nvSpPr>
          <p:cNvPr id="244" name="pl65"/>
          <p:cNvSpPr/>
          <p:nvPr/>
        </p:nvSpPr>
        <p:spPr>
          <a:xfrm>
            <a:off x="5801268" y="283296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45" name="pl66"/>
          <p:cNvSpPr/>
          <p:nvPr/>
        </p:nvSpPr>
        <p:spPr>
          <a:xfrm>
            <a:off x="5799311" y="236673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46" name="pl67"/>
          <p:cNvSpPr/>
          <p:nvPr/>
        </p:nvSpPr>
        <p:spPr>
          <a:xfrm>
            <a:off x="5180493" y="2390043"/>
            <a:ext cx="618817" cy="0"/>
          </a:xfrm>
          <a:custGeom>
            <a:avLst/>
            <a:gdLst/>
            <a:ahLst/>
            <a:cxnLst/>
            <a:rect l="0" t="0" r="0" b="0"/>
            <a:pathLst>
              <a:path w="618817">
                <a:moveTo>
                  <a:pt x="618817" y="0"/>
                </a:moveTo>
                <a:lnTo>
                  <a:pt x="0" y="0"/>
                </a:lnTo>
              </a:path>
            </a:pathLst>
          </a:custGeom>
          <a:ln w="13550" cap="flat">
            <a:solidFill>
              <a:srgbClr val="ABD9E9">
                <a:alpha val="100000"/>
              </a:srgbClr>
            </a:solidFill>
            <a:prstDash val="solid"/>
            <a:round/>
          </a:ln>
        </p:spPr>
        <p:txBody>
          <a:bodyPr/>
          <a:lstStyle/>
          <a:p>
            <a:endParaRPr/>
          </a:p>
        </p:txBody>
      </p:sp>
      <p:sp>
        <p:nvSpPr>
          <p:cNvPr id="247" name="pl68"/>
          <p:cNvSpPr/>
          <p:nvPr/>
        </p:nvSpPr>
        <p:spPr>
          <a:xfrm>
            <a:off x="5180493" y="2366732"/>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48" name="pl69"/>
          <p:cNvSpPr/>
          <p:nvPr/>
        </p:nvSpPr>
        <p:spPr>
          <a:xfrm>
            <a:off x="6408413" y="236673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49" name="pl70"/>
          <p:cNvSpPr/>
          <p:nvPr/>
        </p:nvSpPr>
        <p:spPr>
          <a:xfrm>
            <a:off x="5794034" y="2390043"/>
            <a:ext cx="614379" cy="0"/>
          </a:xfrm>
          <a:custGeom>
            <a:avLst/>
            <a:gdLst/>
            <a:ahLst/>
            <a:cxnLst/>
            <a:rect l="0" t="0" r="0" b="0"/>
            <a:pathLst>
              <a:path w="614379">
                <a:moveTo>
                  <a:pt x="614379" y="0"/>
                </a:moveTo>
                <a:lnTo>
                  <a:pt x="0" y="0"/>
                </a:lnTo>
              </a:path>
            </a:pathLst>
          </a:custGeom>
          <a:ln w="13550" cap="flat">
            <a:solidFill>
              <a:srgbClr val="EA484B">
                <a:alpha val="100000"/>
              </a:srgbClr>
            </a:solidFill>
            <a:prstDash val="solid"/>
            <a:round/>
          </a:ln>
        </p:spPr>
        <p:txBody>
          <a:bodyPr/>
          <a:lstStyle/>
          <a:p>
            <a:endParaRPr/>
          </a:p>
        </p:txBody>
      </p:sp>
      <p:sp>
        <p:nvSpPr>
          <p:cNvPr id="250" name="pl71"/>
          <p:cNvSpPr/>
          <p:nvPr/>
        </p:nvSpPr>
        <p:spPr>
          <a:xfrm>
            <a:off x="5794034" y="2366732"/>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51" name="pl72"/>
          <p:cNvSpPr/>
          <p:nvPr/>
        </p:nvSpPr>
        <p:spPr>
          <a:xfrm>
            <a:off x="6159721" y="1900501"/>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52" name="pl73"/>
          <p:cNvSpPr/>
          <p:nvPr/>
        </p:nvSpPr>
        <p:spPr>
          <a:xfrm>
            <a:off x="5649706" y="1923813"/>
            <a:ext cx="510014" cy="0"/>
          </a:xfrm>
          <a:custGeom>
            <a:avLst/>
            <a:gdLst/>
            <a:ahLst/>
            <a:cxnLst/>
            <a:rect l="0" t="0" r="0" b="0"/>
            <a:pathLst>
              <a:path w="510014">
                <a:moveTo>
                  <a:pt x="510014" y="0"/>
                </a:moveTo>
                <a:lnTo>
                  <a:pt x="0" y="0"/>
                </a:lnTo>
              </a:path>
            </a:pathLst>
          </a:custGeom>
          <a:ln w="13550" cap="flat">
            <a:solidFill>
              <a:srgbClr val="ABD9E9">
                <a:alpha val="100000"/>
              </a:srgbClr>
            </a:solidFill>
            <a:prstDash val="solid"/>
            <a:round/>
          </a:ln>
        </p:spPr>
        <p:txBody>
          <a:bodyPr/>
          <a:lstStyle/>
          <a:p>
            <a:endParaRPr/>
          </a:p>
        </p:txBody>
      </p:sp>
      <p:sp>
        <p:nvSpPr>
          <p:cNvPr id="253" name="pl74"/>
          <p:cNvSpPr/>
          <p:nvPr/>
        </p:nvSpPr>
        <p:spPr>
          <a:xfrm>
            <a:off x="5649706" y="1900501"/>
            <a:ext cx="0" cy="46623"/>
          </a:xfrm>
          <a:custGeom>
            <a:avLst/>
            <a:gdLst/>
            <a:ahLst/>
            <a:cxnLst/>
            <a:rect l="0" t="0" r="0" b="0"/>
            <a:pathLst>
              <a:path h="46623">
                <a:moveTo>
                  <a:pt x="0" y="46623"/>
                </a:moveTo>
                <a:lnTo>
                  <a:pt x="0" y="0"/>
                </a:lnTo>
              </a:path>
            </a:pathLst>
          </a:custGeom>
          <a:ln w="13550" cap="flat">
            <a:solidFill>
              <a:srgbClr val="ABD9E9">
                <a:alpha val="100000"/>
              </a:srgbClr>
            </a:solidFill>
            <a:prstDash val="solid"/>
            <a:round/>
          </a:ln>
        </p:spPr>
        <p:txBody>
          <a:bodyPr/>
          <a:lstStyle/>
          <a:p>
            <a:endParaRPr/>
          </a:p>
        </p:txBody>
      </p:sp>
      <p:sp>
        <p:nvSpPr>
          <p:cNvPr id="254" name="pl75"/>
          <p:cNvSpPr/>
          <p:nvPr/>
        </p:nvSpPr>
        <p:spPr>
          <a:xfrm>
            <a:off x="5434441" y="1900501"/>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55" name="pl76"/>
          <p:cNvSpPr/>
          <p:nvPr/>
        </p:nvSpPr>
        <p:spPr>
          <a:xfrm>
            <a:off x="4904755" y="1923813"/>
            <a:ext cx="529685" cy="0"/>
          </a:xfrm>
          <a:custGeom>
            <a:avLst/>
            <a:gdLst/>
            <a:ahLst/>
            <a:cxnLst/>
            <a:rect l="0" t="0" r="0" b="0"/>
            <a:pathLst>
              <a:path w="529685">
                <a:moveTo>
                  <a:pt x="529685" y="0"/>
                </a:moveTo>
                <a:lnTo>
                  <a:pt x="0" y="0"/>
                </a:lnTo>
              </a:path>
            </a:pathLst>
          </a:custGeom>
          <a:ln w="13550" cap="flat">
            <a:solidFill>
              <a:srgbClr val="EA484B">
                <a:alpha val="100000"/>
              </a:srgbClr>
            </a:solidFill>
            <a:prstDash val="solid"/>
            <a:round/>
          </a:ln>
        </p:spPr>
        <p:txBody>
          <a:bodyPr/>
          <a:lstStyle/>
          <a:p>
            <a:endParaRPr/>
          </a:p>
        </p:txBody>
      </p:sp>
      <p:sp>
        <p:nvSpPr>
          <p:cNvPr id="256" name="pl77"/>
          <p:cNvSpPr/>
          <p:nvPr/>
        </p:nvSpPr>
        <p:spPr>
          <a:xfrm>
            <a:off x="4904755" y="1900501"/>
            <a:ext cx="0" cy="46623"/>
          </a:xfrm>
          <a:custGeom>
            <a:avLst/>
            <a:gdLst/>
            <a:ahLst/>
            <a:cxnLst/>
            <a:rect l="0" t="0" r="0" b="0"/>
            <a:pathLst>
              <a:path h="46623">
                <a:moveTo>
                  <a:pt x="0" y="46623"/>
                </a:moveTo>
                <a:lnTo>
                  <a:pt x="0" y="0"/>
                </a:lnTo>
              </a:path>
            </a:pathLst>
          </a:custGeom>
          <a:ln w="13550" cap="flat">
            <a:solidFill>
              <a:srgbClr val="EA484B">
                <a:alpha val="100000"/>
              </a:srgbClr>
            </a:solidFill>
            <a:prstDash val="solid"/>
            <a:round/>
          </a:ln>
        </p:spPr>
        <p:txBody>
          <a:bodyPr/>
          <a:lstStyle/>
          <a:p>
            <a:endParaRPr/>
          </a:p>
        </p:txBody>
      </p:sp>
      <p:sp>
        <p:nvSpPr>
          <p:cNvPr id="257" name="pt78"/>
          <p:cNvSpPr/>
          <p:nvPr/>
        </p:nvSpPr>
        <p:spPr>
          <a:xfrm>
            <a:off x="4625327" y="5608502"/>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58" name="pt79"/>
          <p:cNvSpPr/>
          <p:nvPr/>
        </p:nvSpPr>
        <p:spPr>
          <a:xfrm>
            <a:off x="5311477" y="5608502"/>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59" name="pt80"/>
          <p:cNvSpPr/>
          <p:nvPr/>
        </p:nvSpPr>
        <p:spPr>
          <a:xfrm>
            <a:off x="4088112" y="5142272"/>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0" name="pt81"/>
          <p:cNvSpPr/>
          <p:nvPr/>
        </p:nvSpPr>
        <p:spPr>
          <a:xfrm>
            <a:off x="5572614" y="5142272"/>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1" name="pt82"/>
          <p:cNvSpPr/>
          <p:nvPr/>
        </p:nvSpPr>
        <p:spPr>
          <a:xfrm>
            <a:off x="4360120" y="4676042"/>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2" name="pt83"/>
          <p:cNvSpPr/>
          <p:nvPr/>
        </p:nvSpPr>
        <p:spPr>
          <a:xfrm>
            <a:off x="5410286" y="4676042"/>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3" name="pt84"/>
          <p:cNvSpPr/>
          <p:nvPr/>
        </p:nvSpPr>
        <p:spPr>
          <a:xfrm>
            <a:off x="4720530" y="4209812"/>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4" name="pt85"/>
          <p:cNvSpPr/>
          <p:nvPr/>
        </p:nvSpPr>
        <p:spPr>
          <a:xfrm>
            <a:off x="5869041" y="4209812"/>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5" name="pt86"/>
          <p:cNvSpPr/>
          <p:nvPr/>
        </p:nvSpPr>
        <p:spPr>
          <a:xfrm>
            <a:off x="4584526" y="3743582"/>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6" name="pt87"/>
          <p:cNvSpPr/>
          <p:nvPr/>
        </p:nvSpPr>
        <p:spPr>
          <a:xfrm>
            <a:off x="6003138" y="3743582"/>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7" name="pt88"/>
          <p:cNvSpPr/>
          <p:nvPr/>
        </p:nvSpPr>
        <p:spPr>
          <a:xfrm>
            <a:off x="5835761" y="3277351"/>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68" name="pt89"/>
          <p:cNvSpPr/>
          <p:nvPr/>
        </p:nvSpPr>
        <p:spPr>
          <a:xfrm>
            <a:off x="6292507" y="3277351"/>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69" name="pt90"/>
          <p:cNvSpPr/>
          <p:nvPr/>
        </p:nvSpPr>
        <p:spPr>
          <a:xfrm>
            <a:off x="6141770" y="2811121"/>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70" name="pt91"/>
          <p:cNvSpPr/>
          <p:nvPr/>
        </p:nvSpPr>
        <p:spPr>
          <a:xfrm>
            <a:off x="6059601" y="2811121"/>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71" name="pt92"/>
          <p:cNvSpPr/>
          <p:nvPr/>
        </p:nvSpPr>
        <p:spPr>
          <a:xfrm>
            <a:off x="5448150" y="2344891"/>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72" name="pt93"/>
          <p:cNvSpPr/>
          <p:nvPr/>
        </p:nvSpPr>
        <p:spPr>
          <a:xfrm>
            <a:off x="6045485" y="2344891"/>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73" name="pt94"/>
          <p:cNvSpPr/>
          <p:nvPr/>
        </p:nvSpPr>
        <p:spPr>
          <a:xfrm>
            <a:off x="5856162" y="1878661"/>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274" name="pt95"/>
          <p:cNvSpPr/>
          <p:nvPr/>
        </p:nvSpPr>
        <p:spPr>
          <a:xfrm>
            <a:off x="5120917" y="1878661"/>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275" name="rc96"/>
          <p:cNvSpPr/>
          <p:nvPr/>
        </p:nvSpPr>
        <p:spPr>
          <a:xfrm>
            <a:off x="2393776" y="1644075"/>
            <a:ext cx="8198308" cy="4289317"/>
          </a:xfrm>
          <a:prstGeom prst="rect">
            <a:avLst/>
          </a:prstGeom>
          <a:ln w="13550" cap="rnd">
            <a:solidFill>
              <a:srgbClr val="272822">
                <a:alpha val="100000"/>
              </a:srgbClr>
            </a:solidFill>
            <a:prstDash val="solid"/>
            <a:round/>
          </a:ln>
        </p:spPr>
        <p:txBody>
          <a:bodyPr/>
          <a:lstStyle/>
          <a:p>
            <a:endParaRPr/>
          </a:p>
        </p:txBody>
      </p:sp>
      <p:sp>
        <p:nvSpPr>
          <p:cNvPr id="276" name="tx97"/>
          <p:cNvSpPr/>
          <p:nvPr/>
        </p:nvSpPr>
        <p:spPr>
          <a:xfrm>
            <a:off x="1940582" y="5586582"/>
            <a:ext cx="384869" cy="1087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Germy</a:t>
            </a:r>
          </a:p>
        </p:txBody>
      </p:sp>
      <p:sp>
        <p:nvSpPr>
          <p:cNvPr id="277" name="tx98"/>
          <p:cNvSpPr/>
          <p:nvPr/>
        </p:nvSpPr>
        <p:spPr>
          <a:xfrm>
            <a:off x="1739274" y="5118368"/>
            <a:ext cx="586178" cy="11072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Disfigured</a:t>
            </a:r>
          </a:p>
        </p:txBody>
      </p:sp>
      <p:sp>
        <p:nvSpPr>
          <p:cNvPr id="278" name="tx99"/>
          <p:cNvSpPr/>
          <p:nvPr/>
        </p:nvSpPr>
        <p:spPr>
          <a:xfrm>
            <a:off x="1963855" y="4655709"/>
            <a:ext cx="361596" cy="107156"/>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Heavy</a:t>
            </a:r>
          </a:p>
        </p:txBody>
      </p:sp>
      <p:sp>
        <p:nvSpPr>
          <p:cNvPr id="279" name="tx100"/>
          <p:cNvSpPr/>
          <p:nvPr/>
        </p:nvSpPr>
        <p:spPr>
          <a:xfrm>
            <a:off x="2131175" y="4208132"/>
            <a:ext cx="194276" cy="8850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Old</a:t>
            </a:r>
          </a:p>
        </p:txBody>
      </p:sp>
      <p:sp>
        <p:nvSpPr>
          <p:cNvPr id="280" name="tx101"/>
          <p:cNvSpPr/>
          <p:nvPr/>
        </p:nvSpPr>
        <p:spPr>
          <a:xfrm>
            <a:off x="1895711" y="3719677"/>
            <a:ext cx="429741" cy="11072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Foreign</a:t>
            </a:r>
          </a:p>
        </p:txBody>
      </p:sp>
      <p:sp>
        <p:nvSpPr>
          <p:cNvPr id="281" name="tx102"/>
          <p:cNvSpPr/>
          <p:nvPr/>
        </p:nvSpPr>
        <p:spPr>
          <a:xfrm>
            <a:off x="1926239" y="3275672"/>
            <a:ext cx="399212" cy="8850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Violent</a:t>
            </a:r>
          </a:p>
        </p:txBody>
      </p:sp>
      <p:sp>
        <p:nvSpPr>
          <p:cNvPr id="282" name="tx103"/>
          <p:cNvSpPr/>
          <p:nvPr/>
        </p:nvSpPr>
        <p:spPr>
          <a:xfrm>
            <a:off x="1823492" y="2790789"/>
            <a:ext cx="501960" cy="107156"/>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Arrogant</a:t>
            </a:r>
          </a:p>
        </p:txBody>
      </p:sp>
      <p:sp>
        <p:nvSpPr>
          <p:cNvPr id="283" name="tx104"/>
          <p:cNvSpPr/>
          <p:nvPr/>
        </p:nvSpPr>
        <p:spPr>
          <a:xfrm>
            <a:off x="1599915" y="2324559"/>
            <a:ext cx="725537" cy="107156"/>
          </a:xfrm>
          <a:prstGeom prst="rect">
            <a:avLst/>
          </a:prstGeom>
          <a:noFill/>
        </p:spPr>
        <p:txBody>
          <a:bodyPr wrap="none" lIns="0" tIns="0" rIns="0" bIns="0" anchor="ctr" anchorCtr="1"/>
          <a:lstStyle/>
          <a:p>
            <a:pPr marL="0" marR="0" indent="0" algn="l">
              <a:lnSpc>
                <a:spcPts val="912"/>
              </a:lnSpc>
              <a:spcBef>
                <a:spcPts val="0"/>
              </a:spcBef>
              <a:spcAft>
                <a:spcPts val="0"/>
              </a:spcAft>
            </a:pPr>
            <a:r>
              <a:rPr sz="912" dirty="0">
                <a:solidFill>
                  <a:srgbClr val="F8F8F2">
                    <a:alpha val="100000"/>
                  </a:srgbClr>
                </a:solidFill>
                <a:latin typeface="Bitstream Vera Sans"/>
                <a:cs typeface="Bitstream Vera Sans"/>
              </a:rPr>
              <a:t>Incompetent</a:t>
            </a:r>
          </a:p>
        </p:txBody>
      </p:sp>
      <p:sp>
        <p:nvSpPr>
          <p:cNvPr id="284" name="tx105"/>
          <p:cNvSpPr/>
          <p:nvPr/>
        </p:nvSpPr>
        <p:spPr>
          <a:xfrm>
            <a:off x="1636527" y="1854757"/>
            <a:ext cx="688925" cy="110728"/>
          </a:xfrm>
          <a:prstGeom prst="rect">
            <a:avLst/>
          </a:prstGeom>
          <a:noFill/>
        </p:spPr>
        <p:txBody>
          <a:bodyPr wrap="none" lIns="0" tIns="0" rIns="0" bIns="0" anchor="ctr" anchorCtr="1"/>
          <a:lstStyle/>
          <a:p>
            <a:pPr marL="0" marR="0" indent="0" algn="l">
              <a:lnSpc>
                <a:spcPts val="912"/>
              </a:lnSpc>
              <a:spcBef>
                <a:spcPts val="0"/>
              </a:spcBef>
              <a:spcAft>
                <a:spcPts val="0"/>
              </a:spcAft>
            </a:pPr>
            <a:r>
              <a:rPr sz="912" dirty="0">
                <a:solidFill>
                  <a:srgbClr val="F8F8F2">
                    <a:alpha val="100000"/>
                  </a:srgbClr>
                </a:solidFill>
                <a:latin typeface="Bitstream Vera Sans"/>
                <a:cs typeface="Bitstream Vera Sans"/>
              </a:rPr>
              <a:t>Trustworthy</a:t>
            </a:r>
          </a:p>
        </p:txBody>
      </p:sp>
      <p:sp>
        <p:nvSpPr>
          <p:cNvPr id="285" name="pl106"/>
          <p:cNvSpPr/>
          <p:nvPr/>
        </p:nvSpPr>
        <p:spPr>
          <a:xfrm>
            <a:off x="2355818" y="5653654"/>
            <a:ext cx="37957" cy="0"/>
          </a:xfrm>
          <a:custGeom>
            <a:avLst/>
            <a:gdLst/>
            <a:ahLst/>
            <a:cxnLst/>
            <a:rect l="0" t="0" r="0" b="0"/>
            <a:pathLst>
              <a:path w="37957">
                <a:moveTo>
                  <a:pt x="0" y="0"/>
                </a:moveTo>
                <a:lnTo>
                  <a:pt x="37957" y="0"/>
                </a:lnTo>
              </a:path>
            </a:pathLst>
          </a:custGeom>
        </p:spPr>
        <p:txBody>
          <a:bodyPr/>
          <a:lstStyle/>
          <a:p>
            <a:endParaRPr/>
          </a:p>
        </p:txBody>
      </p:sp>
      <p:sp>
        <p:nvSpPr>
          <p:cNvPr id="286" name="pl107"/>
          <p:cNvSpPr/>
          <p:nvPr/>
        </p:nvSpPr>
        <p:spPr>
          <a:xfrm>
            <a:off x="2355818" y="5187424"/>
            <a:ext cx="37957" cy="0"/>
          </a:xfrm>
          <a:custGeom>
            <a:avLst/>
            <a:gdLst/>
            <a:ahLst/>
            <a:cxnLst/>
            <a:rect l="0" t="0" r="0" b="0"/>
            <a:pathLst>
              <a:path w="37957">
                <a:moveTo>
                  <a:pt x="0" y="0"/>
                </a:moveTo>
                <a:lnTo>
                  <a:pt x="37957" y="0"/>
                </a:lnTo>
              </a:path>
            </a:pathLst>
          </a:custGeom>
        </p:spPr>
        <p:txBody>
          <a:bodyPr/>
          <a:lstStyle/>
          <a:p>
            <a:endParaRPr/>
          </a:p>
        </p:txBody>
      </p:sp>
      <p:sp>
        <p:nvSpPr>
          <p:cNvPr id="287" name="pl108"/>
          <p:cNvSpPr/>
          <p:nvPr/>
        </p:nvSpPr>
        <p:spPr>
          <a:xfrm>
            <a:off x="2355818" y="4721194"/>
            <a:ext cx="37957" cy="0"/>
          </a:xfrm>
          <a:custGeom>
            <a:avLst/>
            <a:gdLst/>
            <a:ahLst/>
            <a:cxnLst/>
            <a:rect l="0" t="0" r="0" b="0"/>
            <a:pathLst>
              <a:path w="37957">
                <a:moveTo>
                  <a:pt x="0" y="0"/>
                </a:moveTo>
                <a:lnTo>
                  <a:pt x="37957" y="0"/>
                </a:lnTo>
              </a:path>
            </a:pathLst>
          </a:custGeom>
        </p:spPr>
        <p:txBody>
          <a:bodyPr/>
          <a:lstStyle/>
          <a:p>
            <a:endParaRPr/>
          </a:p>
        </p:txBody>
      </p:sp>
      <p:sp>
        <p:nvSpPr>
          <p:cNvPr id="288" name="pl109"/>
          <p:cNvSpPr/>
          <p:nvPr/>
        </p:nvSpPr>
        <p:spPr>
          <a:xfrm>
            <a:off x="2355818" y="4254964"/>
            <a:ext cx="37957" cy="0"/>
          </a:xfrm>
          <a:custGeom>
            <a:avLst/>
            <a:gdLst/>
            <a:ahLst/>
            <a:cxnLst/>
            <a:rect l="0" t="0" r="0" b="0"/>
            <a:pathLst>
              <a:path w="37957">
                <a:moveTo>
                  <a:pt x="0" y="0"/>
                </a:moveTo>
                <a:lnTo>
                  <a:pt x="37957" y="0"/>
                </a:lnTo>
              </a:path>
            </a:pathLst>
          </a:custGeom>
        </p:spPr>
        <p:txBody>
          <a:bodyPr/>
          <a:lstStyle/>
          <a:p>
            <a:endParaRPr/>
          </a:p>
        </p:txBody>
      </p:sp>
      <p:sp>
        <p:nvSpPr>
          <p:cNvPr id="289" name="pl110"/>
          <p:cNvSpPr/>
          <p:nvPr/>
        </p:nvSpPr>
        <p:spPr>
          <a:xfrm>
            <a:off x="2355818" y="3788733"/>
            <a:ext cx="37957" cy="0"/>
          </a:xfrm>
          <a:custGeom>
            <a:avLst/>
            <a:gdLst/>
            <a:ahLst/>
            <a:cxnLst/>
            <a:rect l="0" t="0" r="0" b="0"/>
            <a:pathLst>
              <a:path w="37957">
                <a:moveTo>
                  <a:pt x="0" y="0"/>
                </a:moveTo>
                <a:lnTo>
                  <a:pt x="37957" y="0"/>
                </a:lnTo>
              </a:path>
            </a:pathLst>
          </a:custGeom>
        </p:spPr>
        <p:txBody>
          <a:bodyPr/>
          <a:lstStyle/>
          <a:p>
            <a:endParaRPr/>
          </a:p>
        </p:txBody>
      </p:sp>
      <p:sp>
        <p:nvSpPr>
          <p:cNvPr id="290" name="pl111"/>
          <p:cNvSpPr/>
          <p:nvPr/>
        </p:nvSpPr>
        <p:spPr>
          <a:xfrm>
            <a:off x="2355818" y="3322503"/>
            <a:ext cx="37957" cy="0"/>
          </a:xfrm>
          <a:custGeom>
            <a:avLst/>
            <a:gdLst/>
            <a:ahLst/>
            <a:cxnLst/>
            <a:rect l="0" t="0" r="0" b="0"/>
            <a:pathLst>
              <a:path w="37957">
                <a:moveTo>
                  <a:pt x="0" y="0"/>
                </a:moveTo>
                <a:lnTo>
                  <a:pt x="37957" y="0"/>
                </a:lnTo>
              </a:path>
            </a:pathLst>
          </a:custGeom>
        </p:spPr>
        <p:txBody>
          <a:bodyPr/>
          <a:lstStyle/>
          <a:p>
            <a:endParaRPr/>
          </a:p>
        </p:txBody>
      </p:sp>
      <p:sp>
        <p:nvSpPr>
          <p:cNvPr id="291" name="pl112"/>
          <p:cNvSpPr/>
          <p:nvPr/>
        </p:nvSpPr>
        <p:spPr>
          <a:xfrm>
            <a:off x="2355818" y="2856273"/>
            <a:ext cx="37957" cy="0"/>
          </a:xfrm>
          <a:custGeom>
            <a:avLst/>
            <a:gdLst/>
            <a:ahLst/>
            <a:cxnLst/>
            <a:rect l="0" t="0" r="0" b="0"/>
            <a:pathLst>
              <a:path w="37957">
                <a:moveTo>
                  <a:pt x="0" y="0"/>
                </a:moveTo>
                <a:lnTo>
                  <a:pt x="37957" y="0"/>
                </a:lnTo>
              </a:path>
            </a:pathLst>
          </a:custGeom>
        </p:spPr>
        <p:txBody>
          <a:bodyPr/>
          <a:lstStyle/>
          <a:p>
            <a:endParaRPr/>
          </a:p>
        </p:txBody>
      </p:sp>
      <p:sp>
        <p:nvSpPr>
          <p:cNvPr id="292" name="pl113"/>
          <p:cNvSpPr/>
          <p:nvPr/>
        </p:nvSpPr>
        <p:spPr>
          <a:xfrm>
            <a:off x="2355818" y="2390043"/>
            <a:ext cx="37957" cy="0"/>
          </a:xfrm>
          <a:custGeom>
            <a:avLst/>
            <a:gdLst/>
            <a:ahLst/>
            <a:cxnLst/>
            <a:rect l="0" t="0" r="0" b="0"/>
            <a:pathLst>
              <a:path w="37957">
                <a:moveTo>
                  <a:pt x="0" y="0"/>
                </a:moveTo>
                <a:lnTo>
                  <a:pt x="37957" y="0"/>
                </a:lnTo>
              </a:path>
            </a:pathLst>
          </a:custGeom>
        </p:spPr>
        <p:txBody>
          <a:bodyPr/>
          <a:lstStyle/>
          <a:p>
            <a:endParaRPr/>
          </a:p>
        </p:txBody>
      </p:sp>
      <p:sp>
        <p:nvSpPr>
          <p:cNvPr id="293" name="pl114"/>
          <p:cNvSpPr/>
          <p:nvPr/>
        </p:nvSpPr>
        <p:spPr>
          <a:xfrm>
            <a:off x="2355818" y="1923813"/>
            <a:ext cx="37957" cy="0"/>
          </a:xfrm>
          <a:custGeom>
            <a:avLst/>
            <a:gdLst/>
            <a:ahLst/>
            <a:cxnLst/>
            <a:rect l="0" t="0" r="0" b="0"/>
            <a:pathLst>
              <a:path w="37957">
                <a:moveTo>
                  <a:pt x="0" y="0"/>
                </a:moveTo>
                <a:lnTo>
                  <a:pt x="37957" y="0"/>
                </a:lnTo>
              </a:path>
            </a:pathLst>
          </a:custGeom>
        </p:spPr>
        <p:txBody>
          <a:bodyPr/>
          <a:lstStyle/>
          <a:p>
            <a:endParaRPr/>
          </a:p>
        </p:txBody>
      </p:sp>
      <p:sp>
        <p:nvSpPr>
          <p:cNvPr id="294" name="pl115"/>
          <p:cNvSpPr/>
          <p:nvPr/>
        </p:nvSpPr>
        <p:spPr>
          <a:xfrm>
            <a:off x="2766426" y="5933392"/>
            <a:ext cx="0" cy="37957"/>
          </a:xfrm>
          <a:custGeom>
            <a:avLst/>
            <a:gdLst/>
            <a:ahLst/>
            <a:cxnLst/>
            <a:rect l="0" t="0" r="0" b="0"/>
            <a:pathLst>
              <a:path h="37957">
                <a:moveTo>
                  <a:pt x="0" y="37957"/>
                </a:moveTo>
                <a:lnTo>
                  <a:pt x="0" y="0"/>
                </a:lnTo>
              </a:path>
            </a:pathLst>
          </a:custGeom>
        </p:spPr>
        <p:txBody>
          <a:bodyPr/>
          <a:lstStyle/>
          <a:p>
            <a:endParaRPr/>
          </a:p>
        </p:txBody>
      </p:sp>
      <p:sp>
        <p:nvSpPr>
          <p:cNvPr id="295" name="pl116"/>
          <p:cNvSpPr/>
          <p:nvPr/>
        </p:nvSpPr>
        <p:spPr>
          <a:xfrm>
            <a:off x="3698052" y="5933392"/>
            <a:ext cx="0" cy="37957"/>
          </a:xfrm>
          <a:custGeom>
            <a:avLst/>
            <a:gdLst/>
            <a:ahLst/>
            <a:cxnLst/>
            <a:rect l="0" t="0" r="0" b="0"/>
            <a:pathLst>
              <a:path h="37957">
                <a:moveTo>
                  <a:pt x="0" y="37957"/>
                </a:moveTo>
                <a:lnTo>
                  <a:pt x="0" y="0"/>
                </a:lnTo>
              </a:path>
            </a:pathLst>
          </a:custGeom>
        </p:spPr>
        <p:txBody>
          <a:bodyPr/>
          <a:lstStyle/>
          <a:p>
            <a:endParaRPr/>
          </a:p>
        </p:txBody>
      </p:sp>
      <p:sp>
        <p:nvSpPr>
          <p:cNvPr id="296" name="pl117"/>
          <p:cNvSpPr/>
          <p:nvPr/>
        </p:nvSpPr>
        <p:spPr>
          <a:xfrm>
            <a:off x="4629678" y="5933392"/>
            <a:ext cx="0" cy="37957"/>
          </a:xfrm>
          <a:custGeom>
            <a:avLst/>
            <a:gdLst/>
            <a:ahLst/>
            <a:cxnLst/>
            <a:rect l="0" t="0" r="0" b="0"/>
            <a:pathLst>
              <a:path h="37957">
                <a:moveTo>
                  <a:pt x="0" y="37957"/>
                </a:moveTo>
                <a:lnTo>
                  <a:pt x="0" y="0"/>
                </a:lnTo>
              </a:path>
            </a:pathLst>
          </a:custGeom>
        </p:spPr>
        <p:txBody>
          <a:bodyPr/>
          <a:lstStyle/>
          <a:p>
            <a:endParaRPr/>
          </a:p>
        </p:txBody>
      </p:sp>
      <p:sp>
        <p:nvSpPr>
          <p:cNvPr id="297" name="pl118"/>
          <p:cNvSpPr/>
          <p:nvPr/>
        </p:nvSpPr>
        <p:spPr>
          <a:xfrm>
            <a:off x="5561304" y="5933392"/>
            <a:ext cx="0" cy="37957"/>
          </a:xfrm>
          <a:custGeom>
            <a:avLst/>
            <a:gdLst/>
            <a:ahLst/>
            <a:cxnLst/>
            <a:rect l="0" t="0" r="0" b="0"/>
            <a:pathLst>
              <a:path h="37957">
                <a:moveTo>
                  <a:pt x="0" y="37957"/>
                </a:moveTo>
                <a:lnTo>
                  <a:pt x="0" y="0"/>
                </a:lnTo>
              </a:path>
            </a:pathLst>
          </a:custGeom>
        </p:spPr>
        <p:txBody>
          <a:bodyPr/>
          <a:lstStyle/>
          <a:p>
            <a:endParaRPr/>
          </a:p>
        </p:txBody>
      </p:sp>
      <p:sp>
        <p:nvSpPr>
          <p:cNvPr id="298" name="pl119"/>
          <p:cNvSpPr/>
          <p:nvPr/>
        </p:nvSpPr>
        <p:spPr>
          <a:xfrm>
            <a:off x="6492930" y="5933392"/>
            <a:ext cx="0" cy="37957"/>
          </a:xfrm>
          <a:custGeom>
            <a:avLst/>
            <a:gdLst/>
            <a:ahLst/>
            <a:cxnLst/>
            <a:rect l="0" t="0" r="0" b="0"/>
            <a:pathLst>
              <a:path h="37957">
                <a:moveTo>
                  <a:pt x="0" y="37957"/>
                </a:moveTo>
                <a:lnTo>
                  <a:pt x="0" y="0"/>
                </a:lnTo>
              </a:path>
            </a:pathLst>
          </a:custGeom>
        </p:spPr>
        <p:txBody>
          <a:bodyPr/>
          <a:lstStyle/>
          <a:p>
            <a:endParaRPr/>
          </a:p>
        </p:txBody>
      </p:sp>
      <p:sp>
        <p:nvSpPr>
          <p:cNvPr id="299" name="pl120"/>
          <p:cNvSpPr/>
          <p:nvPr/>
        </p:nvSpPr>
        <p:spPr>
          <a:xfrm>
            <a:off x="7424556" y="5933392"/>
            <a:ext cx="0" cy="37957"/>
          </a:xfrm>
          <a:custGeom>
            <a:avLst/>
            <a:gdLst/>
            <a:ahLst/>
            <a:cxnLst/>
            <a:rect l="0" t="0" r="0" b="0"/>
            <a:pathLst>
              <a:path h="37957">
                <a:moveTo>
                  <a:pt x="0" y="37957"/>
                </a:moveTo>
                <a:lnTo>
                  <a:pt x="0" y="0"/>
                </a:lnTo>
              </a:path>
            </a:pathLst>
          </a:custGeom>
        </p:spPr>
        <p:txBody>
          <a:bodyPr/>
          <a:lstStyle/>
          <a:p>
            <a:endParaRPr/>
          </a:p>
        </p:txBody>
      </p:sp>
      <p:sp>
        <p:nvSpPr>
          <p:cNvPr id="300" name="pl121"/>
          <p:cNvSpPr/>
          <p:nvPr/>
        </p:nvSpPr>
        <p:spPr>
          <a:xfrm>
            <a:off x="8356182" y="5933392"/>
            <a:ext cx="0" cy="37957"/>
          </a:xfrm>
          <a:custGeom>
            <a:avLst/>
            <a:gdLst/>
            <a:ahLst/>
            <a:cxnLst/>
            <a:rect l="0" t="0" r="0" b="0"/>
            <a:pathLst>
              <a:path h="37957">
                <a:moveTo>
                  <a:pt x="0" y="37957"/>
                </a:moveTo>
                <a:lnTo>
                  <a:pt x="0" y="0"/>
                </a:lnTo>
              </a:path>
            </a:pathLst>
          </a:custGeom>
        </p:spPr>
        <p:txBody>
          <a:bodyPr/>
          <a:lstStyle/>
          <a:p>
            <a:endParaRPr/>
          </a:p>
        </p:txBody>
      </p:sp>
      <p:sp>
        <p:nvSpPr>
          <p:cNvPr id="301" name="pl122"/>
          <p:cNvSpPr/>
          <p:nvPr/>
        </p:nvSpPr>
        <p:spPr>
          <a:xfrm>
            <a:off x="9287808" y="5933392"/>
            <a:ext cx="0" cy="37957"/>
          </a:xfrm>
          <a:custGeom>
            <a:avLst/>
            <a:gdLst/>
            <a:ahLst/>
            <a:cxnLst/>
            <a:rect l="0" t="0" r="0" b="0"/>
            <a:pathLst>
              <a:path h="37957">
                <a:moveTo>
                  <a:pt x="0" y="37957"/>
                </a:moveTo>
                <a:lnTo>
                  <a:pt x="0" y="0"/>
                </a:lnTo>
              </a:path>
            </a:pathLst>
          </a:custGeom>
        </p:spPr>
        <p:txBody>
          <a:bodyPr/>
          <a:lstStyle/>
          <a:p>
            <a:endParaRPr/>
          </a:p>
        </p:txBody>
      </p:sp>
      <p:sp>
        <p:nvSpPr>
          <p:cNvPr id="302" name="pl123"/>
          <p:cNvSpPr/>
          <p:nvPr/>
        </p:nvSpPr>
        <p:spPr>
          <a:xfrm>
            <a:off x="10219434" y="5933392"/>
            <a:ext cx="0" cy="37957"/>
          </a:xfrm>
          <a:custGeom>
            <a:avLst/>
            <a:gdLst/>
            <a:ahLst/>
            <a:cxnLst/>
            <a:rect l="0" t="0" r="0" b="0"/>
            <a:pathLst>
              <a:path h="37957">
                <a:moveTo>
                  <a:pt x="0" y="37957"/>
                </a:moveTo>
                <a:lnTo>
                  <a:pt x="0" y="0"/>
                </a:lnTo>
              </a:path>
            </a:pathLst>
          </a:custGeom>
        </p:spPr>
        <p:txBody>
          <a:bodyPr/>
          <a:lstStyle/>
          <a:p>
            <a:endParaRPr/>
          </a:p>
        </p:txBody>
      </p:sp>
      <p:sp>
        <p:nvSpPr>
          <p:cNvPr id="303" name="tx124"/>
          <p:cNvSpPr/>
          <p:nvPr/>
        </p:nvSpPr>
        <p:spPr>
          <a:xfrm>
            <a:off x="2730066" y="5998541"/>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0</a:t>
            </a:r>
          </a:p>
        </p:txBody>
      </p:sp>
      <p:sp>
        <p:nvSpPr>
          <p:cNvPr id="304" name="tx125"/>
          <p:cNvSpPr/>
          <p:nvPr/>
        </p:nvSpPr>
        <p:spPr>
          <a:xfrm>
            <a:off x="3661691" y="6001716"/>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1</a:t>
            </a:r>
          </a:p>
        </p:txBody>
      </p:sp>
      <p:sp>
        <p:nvSpPr>
          <p:cNvPr id="305" name="tx126"/>
          <p:cNvSpPr/>
          <p:nvPr/>
        </p:nvSpPr>
        <p:spPr>
          <a:xfrm>
            <a:off x="4593317" y="6000128"/>
            <a:ext cx="72721" cy="84931"/>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2</a:t>
            </a:r>
          </a:p>
        </p:txBody>
      </p:sp>
      <p:sp>
        <p:nvSpPr>
          <p:cNvPr id="306" name="tx127"/>
          <p:cNvSpPr/>
          <p:nvPr/>
        </p:nvSpPr>
        <p:spPr>
          <a:xfrm>
            <a:off x="5524943" y="5998541"/>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3</a:t>
            </a:r>
          </a:p>
        </p:txBody>
      </p:sp>
      <p:sp>
        <p:nvSpPr>
          <p:cNvPr id="307" name="tx128"/>
          <p:cNvSpPr/>
          <p:nvPr/>
        </p:nvSpPr>
        <p:spPr>
          <a:xfrm>
            <a:off x="6456569" y="6001716"/>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4</a:t>
            </a:r>
          </a:p>
        </p:txBody>
      </p:sp>
      <p:sp>
        <p:nvSpPr>
          <p:cNvPr id="308" name="tx129"/>
          <p:cNvSpPr/>
          <p:nvPr/>
        </p:nvSpPr>
        <p:spPr>
          <a:xfrm>
            <a:off x="7388195" y="6000128"/>
            <a:ext cx="72721" cy="84931"/>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5</a:t>
            </a:r>
          </a:p>
        </p:txBody>
      </p:sp>
      <p:sp>
        <p:nvSpPr>
          <p:cNvPr id="309" name="tx130"/>
          <p:cNvSpPr/>
          <p:nvPr/>
        </p:nvSpPr>
        <p:spPr>
          <a:xfrm>
            <a:off x="8319821" y="5998541"/>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6</a:t>
            </a:r>
          </a:p>
        </p:txBody>
      </p:sp>
      <p:sp>
        <p:nvSpPr>
          <p:cNvPr id="310" name="tx131"/>
          <p:cNvSpPr/>
          <p:nvPr/>
        </p:nvSpPr>
        <p:spPr>
          <a:xfrm>
            <a:off x="9251447" y="6001716"/>
            <a:ext cx="72721" cy="83343"/>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7</a:t>
            </a:r>
          </a:p>
        </p:txBody>
      </p:sp>
      <p:sp>
        <p:nvSpPr>
          <p:cNvPr id="311" name="tx132"/>
          <p:cNvSpPr/>
          <p:nvPr/>
        </p:nvSpPr>
        <p:spPr>
          <a:xfrm>
            <a:off x="10183073" y="5998541"/>
            <a:ext cx="72721" cy="86518"/>
          </a:xfrm>
          <a:prstGeom prst="rect">
            <a:avLst/>
          </a:prstGeom>
          <a:noFill/>
        </p:spPr>
        <p:txBody>
          <a:bodyPr wrap="none" lIns="0" tIns="0" rIns="0" bIns="0" anchor="ctr" anchorCtr="1"/>
          <a:lstStyle/>
          <a:p>
            <a:pPr marL="0" marR="0" indent="0" algn="l">
              <a:lnSpc>
                <a:spcPts val="912"/>
              </a:lnSpc>
              <a:spcBef>
                <a:spcPts val="0"/>
              </a:spcBef>
              <a:spcAft>
                <a:spcPts val="0"/>
              </a:spcAft>
            </a:pPr>
            <a:r>
              <a:rPr sz="912">
                <a:solidFill>
                  <a:srgbClr val="F8F8F2">
                    <a:alpha val="100000"/>
                  </a:srgbClr>
                </a:solidFill>
                <a:latin typeface="Bitstream Vera Sans"/>
                <a:cs typeface="Bitstream Vera Sans"/>
              </a:rPr>
              <a:t>8</a:t>
            </a:r>
          </a:p>
        </p:txBody>
      </p:sp>
      <p:sp>
        <p:nvSpPr>
          <p:cNvPr id="312" name="tx133"/>
          <p:cNvSpPr/>
          <p:nvPr/>
        </p:nvSpPr>
        <p:spPr>
          <a:xfrm>
            <a:off x="6220038" y="6376310"/>
            <a:ext cx="545781" cy="153913"/>
          </a:xfrm>
          <a:prstGeom prst="rect">
            <a:avLst/>
          </a:prstGeom>
          <a:noFill/>
        </p:spPr>
        <p:txBody>
          <a:bodyPr wrap="none" lIns="0" tIns="0" rIns="0" bIns="0" anchor="ctr" anchorCtr="1"/>
          <a:lstStyle/>
          <a:p>
            <a:pPr marL="0" marR="0" indent="0" algn="l">
              <a:lnSpc>
                <a:spcPts val="1200"/>
              </a:lnSpc>
              <a:spcBef>
                <a:spcPts val="0"/>
              </a:spcBef>
              <a:spcAft>
                <a:spcPts val="0"/>
              </a:spcAft>
            </a:pPr>
            <a:r>
              <a:rPr sz="1200" smtClean="0">
                <a:solidFill>
                  <a:srgbClr val="F8F8F2">
                    <a:alpha val="100000"/>
                  </a:srgbClr>
                </a:solidFill>
                <a:latin typeface="Bitstream Vera Sans"/>
                <a:cs typeface="Bitstream Vera Sans"/>
              </a:rPr>
              <a:t>Rating</a:t>
            </a:r>
            <a:endParaRPr sz="1200" dirty="0">
              <a:solidFill>
                <a:srgbClr val="F8F8F2">
                  <a:alpha val="100000"/>
                </a:srgbClr>
              </a:solidFill>
              <a:latin typeface="Bitstream Vera Sans"/>
              <a:cs typeface="Bitstream Vera Sans"/>
            </a:endParaRPr>
          </a:p>
        </p:txBody>
      </p:sp>
      <p:sp>
        <p:nvSpPr>
          <p:cNvPr id="313" name="rc134"/>
          <p:cNvSpPr/>
          <p:nvPr/>
        </p:nvSpPr>
        <p:spPr>
          <a:xfrm>
            <a:off x="4601566" y="990315"/>
            <a:ext cx="3782728" cy="509759"/>
          </a:xfrm>
          <a:prstGeom prst="rect">
            <a:avLst/>
          </a:prstGeom>
          <a:solidFill>
            <a:srgbClr val="272822">
              <a:alpha val="100000"/>
            </a:srgbClr>
          </a:solidFill>
        </p:spPr>
        <p:txBody>
          <a:bodyPr/>
          <a:lstStyle/>
          <a:p>
            <a:endParaRPr/>
          </a:p>
        </p:txBody>
      </p:sp>
      <p:sp>
        <p:nvSpPr>
          <p:cNvPr id="314" name="tx135"/>
          <p:cNvSpPr/>
          <p:nvPr/>
        </p:nvSpPr>
        <p:spPr>
          <a:xfrm>
            <a:off x="4673566" y="1153120"/>
            <a:ext cx="1534120"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8F8F2">
                    <a:alpha val="100000"/>
                  </a:srgbClr>
                </a:solidFill>
                <a:latin typeface="Bitstream Vera Sans"/>
                <a:cs typeface="Bitstream Vera Sans"/>
              </a:rPr>
              <a:t>Classification Image</a:t>
            </a:r>
          </a:p>
        </p:txBody>
      </p:sp>
      <p:sp>
        <p:nvSpPr>
          <p:cNvPr id="315" name="rc136"/>
          <p:cNvSpPr/>
          <p:nvPr/>
        </p:nvSpPr>
        <p:spPr>
          <a:xfrm>
            <a:off x="6299126" y="1062315"/>
            <a:ext cx="365760" cy="365760"/>
          </a:xfrm>
          <a:prstGeom prst="rect">
            <a:avLst/>
          </a:prstGeom>
          <a:solidFill>
            <a:srgbClr val="272822">
              <a:alpha val="100000"/>
            </a:srgbClr>
          </a:solidFill>
        </p:spPr>
        <p:txBody>
          <a:bodyPr/>
          <a:lstStyle/>
          <a:p>
            <a:endParaRPr/>
          </a:p>
        </p:txBody>
      </p:sp>
      <p:sp>
        <p:nvSpPr>
          <p:cNvPr id="316" name="pl137"/>
          <p:cNvSpPr/>
          <p:nvPr/>
        </p:nvSpPr>
        <p:spPr>
          <a:xfrm>
            <a:off x="6335702" y="1245195"/>
            <a:ext cx="292608" cy="0"/>
          </a:xfrm>
          <a:custGeom>
            <a:avLst/>
            <a:gdLst/>
            <a:ahLst/>
            <a:cxnLst/>
            <a:rect l="0" t="0" r="0" b="0"/>
            <a:pathLst>
              <a:path w="292608">
                <a:moveTo>
                  <a:pt x="0" y="0"/>
                </a:moveTo>
                <a:lnTo>
                  <a:pt x="292608" y="0"/>
                </a:lnTo>
              </a:path>
            </a:pathLst>
          </a:custGeom>
          <a:ln w="13550" cap="flat">
            <a:solidFill>
              <a:srgbClr val="ABD9E9">
                <a:alpha val="100000"/>
              </a:srgbClr>
            </a:solidFill>
            <a:prstDash val="solid"/>
            <a:round/>
          </a:ln>
        </p:spPr>
        <p:txBody>
          <a:bodyPr/>
          <a:lstStyle/>
          <a:p>
            <a:endParaRPr/>
          </a:p>
        </p:txBody>
      </p:sp>
      <p:sp>
        <p:nvSpPr>
          <p:cNvPr id="317" name="pt138"/>
          <p:cNvSpPr/>
          <p:nvPr/>
        </p:nvSpPr>
        <p:spPr>
          <a:xfrm>
            <a:off x="6436854" y="1200043"/>
            <a:ext cx="90303" cy="90303"/>
          </a:xfrm>
          <a:prstGeom prst="ellipse">
            <a:avLst/>
          </a:prstGeom>
          <a:solidFill>
            <a:srgbClr val="ABD9E9">
              <a:alpha val="100000"/>
            </a:srgbClr>
          </a:solidFill>
          <a:ln w="9000" cap="rnd">
            <a:solidFill>
              <a:srgbClr val="ABD9E9">
                <a:alpha val="100000"/>
              </a:srgbClr>
            </a:solidFill>
            <a:prstDash val="solid"/>
            <a:round/>
          </a:ln>
        </p:spPr>
        <p:txBody>
          <a:bodyPr/>
          <a:lstStyle/>
          <a:p>
            <a:endParaRPr/>
          </a:p>
        </p:txBody>
      </p:sp>
      <p:sp>
        <p:nvSpPr>
          <p:cNvPr id="318" name="rc139"/>
          <p:cNvSpPr/>
          <p:nvPr/>
        </p:nvSpPr>
        <p:spPr>
          <a:xfrm>
            <a:off x="7473181" y="1062315"/>
            <a:ext cx="365760" cy="365760"/>
          </a:xfrm>
          <a:prstGeom prst="rect">
            <a:avLst/>
          </a:prstGeom>
          <a:solidFill>
            <a:srgbClr val="272822">
              <a:alpha val="100000"/>
            </a:srgbClr>
          </a:solidFill>
        </p:spPr>
        <p:txBody>
          <a:bodyPr/>
          <a:lstStyle/>
          <a:p>
            <a:endParaRPr/>
          </a:p>
        </p:txBody>
      </p:sp>
      <p:sp>
        <p:nvSpPr>
          <p:cNvPr id="319" name="pl140"/>
          <p:cNvSpPr/>
          <p:nvPr/>
        </p:nvSpPr>
        <p:spPr>
          <a:xfrm>
            <a:off x="7509757" y="1245195"/>
            <a:ext cx="292607" cy="0"/>
          </a:xfrm>
          <a:custGeom>
            <a:avLst/>
            <a:gdLst/>
            <a:ahLst/>
            <a:cxnLst/>
            <a:rect l="0" t="0" r="0" b="0"/>
            <a:pathLst>
              <a:path w="292607">
                <a:moveTo>
                  <a:pt x="0" y="0"/>
                </a:moveTo>
                <a:lnTo>
                  <a:pt x="292607" y="0"/>
                </a:lnTo>
              </a:path>
            </a:pathLst>
          </a:custGeom>
          <a:ln w="13550" cap="flat">
            <a:solidFill>
              <a:srgbClr val="EA484B">
                <a:alpha val="100000"/>
              </a:srgbClr>
            </a:solidFill>
            <a:prstDash val="solid"/>
            <a:round/>
          </a:ln>
        </p:spPr>
        <p:txBody>
          <a:bodyPr/>
          <a:lstStyle/>
          <a:p>
            <a:endParaRPr/>
          </a:p>
        </p:txBody>
      </p:sp>
      <p:sp>
        <p:nvSpPr>
          <p:cNvPr id="320" name="pt141"/>
          <p:cNvSpPr/>
          <p:nvPr/>
        </p:nvSpPr>
        <p:spPr>
          <a:xfrm>
            <a:off x="7610910" y="1200043"/>
            <a:ext cx="90303" cy="90303"/>
          </a:xfrm>
          <a:prstGeom prst="ellipse">
            <a:avLst/>
          </a:prstGeom>
          <a:solidFill>
            <a:srgbClr val="EA484B">
              <a:alpha val="100000"/>
            </a:srgbClr>
          </a:solidFill>
          <a:ln w="9000" cap="rnd">
            <a:solidFill>
              <a:srgbClr val="EA484B">
                <a:alpha val="100000"/>
              </a:srgbClr>
            </a:solidFill>
            <a:prstDash val="solid"/>
            <a:round/>
          </a:ln>
        </p:spPr>
        <p:txBody>
          <a:bodyPr/>
          <a:lstStyle/>
          <a:p>
            <a:endParaRPr/>
          </a:p>
        </p:txBody>
      </p:sp>
      <p:sp>
        <p:nvSpPr>
          <p:cNvPr id="321" name="tx142"/>
          <p:cNvSpPr/>
          <p:nvPr/>
        </p:nvSpPr>
        <p:spPr>
          <a:xfrm>
            <a:off x="6710606" y="1168697"/>
            <a:ext cx="716855" cy="122832"/>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F8F8F2">
                    <a:alpha val="100000"/>
                  </a:srgbClr>
                </a:solidFill>
                <a:latin typeface="Bitstream Vera Sans"/>
                <a:cs typeface="Bitstream Vera Sans"/>
              </a:rPr>
              <a:t>anti-Germy</a:t>
            </a:r>
          </a:p>
        </p:txBody>
      </p:sp>
      <p:sp>
        <p:nvSpPr>
          <p:cNvPr id="322" name="tx143"/>
          <p:cNvSpPr/>
          <p:nvPr/>
        </p:nvSpPr>
        <p:spPr>
          <a:xfrm>
            <a:off x="7884661" y="1170880"/>
            <a:ext cx="427632" cy="120650"/>
          </a:xfrm>
          <a:prstGeom prst="rect">
            <a:avLst/>
          </a:prstGeom>
          <a:noFill/>
        </p:spPr>
        <p:txBody>
          <a:bodyPr wrap="none" lIns="0" tIns="0" rIns="0" bIns="0" anchor="ctr" anchorCtr="1"/>
          <a:lstStyle/>
          <a:p>
            <a:pPr marL="0" marR="0" indent="0" algn="l">
              <a:lnSpc>
                <a:spcPts val="960"/>
              </a:lnSpc>
              <a:spcBef>
                <a:spcPts val="0"/>
              </a:spcBef>
              <a:spcAft>
                <a:spcPts val="0"/>
              </a:spcAft>
            </a:pPr>
            <a:r>
              <a:rPr sz="960">
                <a:solidFill>
                  <a:srgbClr val="F8F8F2">
                    <a:alpha val="100000"/>
                  </a:srgbClr>
                </a:solidFill>
                <a:latin typeface="Bitstream Vera Sans"/>
                <a:cs typeface="Bitstream Vera Sans"/>
              </a:rPr>
              <a:t>Germy</a:t>
            </a:r>
          </a:p>
        </p:txBody>
      </p:sp>
      <p:pic>
        <p:nvPicPr>
          <p:cNvPr id="180" name="Picture 1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193" y="371447"/>
            <a:ext cx="722376" cy="722376"/>
          </a:xfrm>
          <a:prstGeom prst="rect">
            <a:avLst/>
          </a:prstGeom>
        </p:spPr>
      </p:pic>
      <p:pic>
        <p:nvPicPr>
          <p:cNvPr id="179" name="Picture 1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5702" y="371447"/>
            <a:ext cx="718024" cy="718024"/>
          </a:xfrm>
          <a:prstGeom prst="rect">
            <a:avLst/>
          </a:prstGeom>
        </p:spPr>
      </p:pic>
      <p:sp>
        <p:nvSpPr>
          <p:cNvPr id="323" name="tx133"/>
          <p:cNvSpPr/>
          <p:nvPr/>
        </p:nvSpPr>
        <p:spPr>
          <a:xfrm>
            <a:off x="2445780" y="6150208"/>
            <a:ext cx="641291" cy="162262"/>
          </a:xfrm>
          <a:prstGeom prst="rect">
            <a:avLst/>
          </a:prstGeom>
          <a:noFill/>
        </p:spPr>
        <p:txBody>
          <a:bodyPr wrap="none" lIns="0" tIns="0" rIns="0" bIns="0" anchor="ctr" anchorCtr="1"/>
          <a:lstStyle/>
          <a:p>
            <a:pPr marL="0" marR="0" indent="0" algn="l">
              <a:lnSpc>
                <a:spcPts val="1200"/>
              </a:lnSpc>
              <a:spcBef>
                <a:spcPts val="0"/>
              </a:spcBef>
              <a:spcAft>
                <a:spcPts val="0"/>
              </a:spcAft>
            </a:pPr>
            <a:r>
              <a:rPr lang="en-US" sz="1200" smtClean="0">
                <a:solidFill>
                  <a:srgbClr val="F8F8F2">
                    <a:alpha val="100000"/>
                  </a:srgbClr>
                </a:solidFill>
                <a:latin typeface="Bitstream Vera Sans"/>
                <a:cs typeface="Bitstream Vera Sans"/>
              </a:rPr>
              <a:t>Not at all</a:t>
            </a:r>
            <a:endParaRPr sz="1200" dirty="0">
              <a:solidFill>
                <a:srgbClr val="F8F8F2">
                  <a:alpha val="100000"/>
                </a:srgbClr>
              </a:solidFill>
              <a:latin typeface="Bitstream Vera Sans"/>
              <a:cs typeface="Bitstream Vera Sans"/>
            </a:endParaRPr>
          </a:p>
        </p:txBody>
      </p:sp>
      <p:sp>
        <p:nvSpPr>
          <p:cNvPr id="324" name="tx133"/>
          <p:cNvSpPr/>
          <p:nvPr/>
        </p:nvSpPr>
        <p:spPr>
          <a:xfrm>
            <a:off x="9898789" y="6147864"/>
            <a:ext cx="641291" cy="162262"/>
          </a:xfrm>
          <a:prstGeom prst="rect">
            <a:avLst/>
          </a:prstGeom>
          <a:noFill/>
        </p:spPr>
        <p:txBody>
          <a:bodyPr wrap="none" lIns="0" tIns="0" rIns="0" bIns="0" anchor="ctr" anchorCtr="1"/>
          <a:lstStyle/>
          <a:p>
            <a:pPr marL="0" marR="0" indent="0" algn="l">
              <a:lnSpc>
                <a:spcPts val="1200"/>
              </a:lnSpc>
              <a:spcBef>
                <a:spcPts val="0"/>
              </a:spcBef>
              <a:spcAft>
                <a:spcPts val="0"/>
              </a:spcAft>
            </a:pPr>
            <a:r>
              <a:rPr lang="en-US" sz="1200" smtClean="0">
                <a:solidFill>
                  <a:srgbClr val="F8F8F2">
                    <a:alpha val="100000"/>
                  </a:srgbClr>
                </a:solidFill>
                <a:latin typeface="Bitstream Vera Sans"/>
                <a:cs typeface="Bitstream Vera Sans"/>
              </a:rPr>
              <a:t>Extremely</a:t>
            </a:r>
            <a:endParaRPr sz="1200" dirty="0">
              <a:solidFill>
                <a:srgbClr val="F8F8F2">
                  <a:alpha val="100000"/>
                </a:srgbClr>
              </a:solidFill>
              <a:latin typeface="Bitstream Vera Sans"/>
              <a:cs typeface="Bitstream Vera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dissolve">
                                      <p:cBhvr>
                                        <p:cTn id="7" dur="500"/>
                                        <p:tgtEl>
                                          <p:spTgt spid="20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dissolve">
                                      <p:cBhvr>
                                        <p:cTn id="10" dur="500"/>
                                        <p:tgtEl>
                                          <p:spTgt spid="20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dissolve">
                                      <p:cBhvr>
                                        <p:cTn id="13" dur="500"/>
                                        <p:tgtEl>
                                          <p:spTgt spid="20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6"/>
                                        </p:tgtEl>
                                        <p:attrNameLst>
                                          <p:attrName>style.visibility</p:attrName>
                                        </p:attrNameLst>
                                      </p:cBhvr>
                                      <p:to>
                                        <p:strVal val="visible"/>
                                      </p:to>
                                    </p:set>
                                    <p:animEffect transition="in" filter="dissolve">
                                      <p:cBhvr>
                                        <p:cTn id="16" dur="500"/>
                                        <p:tgtEl>
                                          <p:spTgt spid="20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07"/>
                                        </p:tgtEl>
                                        <p:attrNameLst>
                                          <p:attrName>style.visibility</p:attrName>
                                        </p:attrNameLst>
                                      </p:cBhvr>
                                      <p:to>
                                        <p:strVal val="visible"/>
                                      </p:to>
                                    </p:set>
                                    <p:animEffect transition="in" filter="dissolve">
                                      <p:cBhvr>
                                        <p:cTn id="19" dur="500"/>
                                        <p:tgtEl>
                                          <p:spTgt spid="20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dissolve">
                                      <p:cBhvr>
                                        <p:cTn id="22" dur="500"/>
                                        <p:tgtEl>
                                          <p:spTgt spid="20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9"/>
                                        </p:tgtEl>
                                        <p:attrNameLst>
                                          <p:attrName>style.visibility</p:attrName>
                                        </p:attrNameLst>
                                      </p:cBhvr>
                                      <p:to>
                                        <p:strVal val="visible"/>
                                      </p:to>
                                    </p:set>
                                    <p:animEffect transition="in" filter="dissolve">
                                      <p:cBhvr>
                                        <p:cTn id="25" dur="500"/>
                                        <p:tgtEl>
                                          <p:spTgt spid="20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0"/>
                                        </p:tgtEl>
                                        <p:attrNameLst>
                                          <p:attrName>style.visibility</p:attrName>
                                        </p:attrNameLst>
                                      </p:cBhvr>
                                      <p:to>
                                        <p:strVal val="visible"/>
                                      </p:to>
                                    </p:set>
                                    <p:animEffect transition="in" filter="dissolve">
                                      <p:cBhvr>
                                        <p:cTn id="28" dur="500"/>
                                        <p:tgtEl>
                                          <p:spTgt spid="21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dissolve">
                                      <p:cBhvr>
                                        <p:cTn id="31" dur="500"/>
                                        <p:tgtEl>
                                          <p:spTgt spid="21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12"/>
                                        </p:tgtEl>
                                        <p:attrNameLst>
                                          <p:attrName>style.visibility</p:attrName>
                                        </p:attrNameLst>
                                      </p:cBhvr>
                                      <p:to>
                                        <p:strVal val="visible"/>
                                      </p:to>
                                    </p:set>
                                    <p:animEffect transition="in" filter="dissolve">
                                      <p:cBhvr>
                                        <p:cTn id="34" dur="500"/>
                                        <p:tgtEl>
                                          <p:spTgt spid="212"/>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13"/>
                                        </p:tgtEl>
                                        <p:attrNameLst>
                                          <p:attrName>style.visibility</p:attrName>
                                        </p:attrNameLst>
                                      </p:cBhvr>
                                      <p:to>
                                        <p:strVal val="visible"/>
                                      </p:to>
                                    </p:set>
                                    <p:animEffect transition="in" filter="dissolve">
                                      <p:cBhvr>
                                        <p:cTn id="37" dur="500"/>
                                        <p:tgtEl>
                                          <p:spTgt spid="213"/>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14"/>
                                        </p:tgtEl>
                                        <p:attrNameLst>
                                          <p:attrName>style.visibility</p:attrName>
                                        </p:attrNameLst>
                                      </p:cBhvr>
                                      <p:to>
                                        <p:strVal val="visible"/>
                                      </p:to>
                                    </p:set>
                                    <p:animEffect transition="in" filter="dissolve">
                                      <p:cBhvr>
                                        <p:cTn id="40" dur="500"/>
                                        <p:tgtEl>
                                          <p:spTgt spid="214"/>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15"/>
                                        </p:tgtEl>
                                        <p:attrNameLst>
                                          <p:attrName>style.visibility</p:attrName>
                                        </p:attrNameLst>
                                      </p:cBhvr>
                                      <p:to>
                                        <p:strVal val="visible"/>
                                      </p:to>
                                    </p:set>
                                    <p:animEffect transition="in" filter="dissolve">
                                      <p:cBhvr>
                                        <p:cTn id="43" dur="500"/>
                                        <p:tgtEl>
                                          <p:spTgt spid="21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16"/>
                                        </p:tgtEl>
                                        <p:attrNameLst>
                                          <p:attrName>style.visibility</p:attrName>
                                        </p:attrNameLst>
                                      </p:cBhvr>
                                      <p:to>
                                        <p:strVal val="visible"/>
                                      </p:to>
                                    </p:set>
                                    <p:animEffect transition="in" filter="dissolve">
                                      <p:cBhvr>
                                        <p:cTn id="46" dur="500"/>
                                        <p:tgtEl>
                                          <p:spTgt spid="216"/>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7"/>
                                        </p:tgtEl>
                                        <p:attrNameLst>
                                          <p:attrName>style.visibility</p:attrName>
                                        </p:attrNameLst>
                                      </p:cBhvr>
                                      <p:to>
                                        <p:strVal val="visible"/>
                                      </p:to>
                                    </p:set>
                                    <p:animEffect transition="in" filter="dissolve">
                                      <p:cBhvr>
                                        <p:cTn id="49" dur="500"/>
                                        <p:tgtEl>
                                          <p:spTgt spid="21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dissolve">
                                      <p:cBhvr>
                                        <p:cTn id="52" dur="500"/>
                                        <p:tgtEl>
                                          <p:spTgt spid="218"/>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9"/>
                                        </p:tgtEl>
                                        <p:attrNameLst>
                                          <p:attrName>style.visibility</p:attrName>
                                        </p:attrNameLst>
                                      </p:cBhvr>
                                      <p:to>
                                        <p:strVal val="visible"/>
                                      </p:to>
                                    </p:set>
                                    <p:animEffect transition="in" filter="dissolve">
                                      <p:cBhvr>
                                        <p:cTn id="55" dur="500"/>
                                        <p:tgtEl>
                                          <p:spTgt spid="21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20"/>
                                        </p:tgtEl>
                                        <p:attrNameLst>
                                          <p:attrName>style.visibility</p:attrName>
                                        </p:attrNameLst>
                                      </p:cBhvr>
                                      <p:to>
                                        <p:strVal val="visible"/>
                                      </p:to>
                                    </p:set>
                                    <p:animEffect transition="in" filter="dissolve">
                                      <p:cBhvr>
                                        <p:cTn id="58" dur="500"/>
                                        <p:tgtEl>
                                          <p:spTgt spid="2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21"/>
                                        </p:tgtEl>
                                        <p:attrNameLst>
                                          <p:attrName>style.visibility</p:attrName>
                                        </p:attrNameLst>
                                      </p:cBhvr>
                                      <p:to>
                                        <p:strVal val="visible"/>
                                      </p:to>
                                    </p:set>
                                    <p:animEffect transition="in" filter="dissolve">
                                      <p:cBhvr>
                                        <p:cTn id="61" dur="500"/>
                                        <p:tgtEl>
                                          <p:spTgt spid="22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2"/>
                                        </p:tgtEl>
                                        <p:attrNameLst>
                                          <p:attrName>style.visibility</p:attrName>
                                        </p:attrNameLst>
                                      </p:cBhvr>
                                      <p:to>
                                        <p:strVal val="visible"/>
                                      </p:to>
                                    </p:set>
                                    <p:animEffect transition="in" filter="dissolve">
                                      <p:cBhvr>
                                        <p:cTn id="64" dur="500"/>
                                        <p:tgtEl>
                                          <p:spTgt spid="222"/>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23"/>
                                        </p:tgtEl>
                                        <p:attrNameLst>
                                          <p:attrName>style.visibility</p:attrName>
                                        </p:attrNameLst>
                                      </p:cBhvr>
                                      <p:to>
                                        <p:strVal val="visible"/>
                                      </p:to>
                                    </p:set>
                                    <p:animEffect transition="in" filter="dissolve">
                                      <p:cBhvr>
                                        <p:cTn id="67" dur="500"/>
                                        <p:tgtEl>
                                          <p:spTgt spid="22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24"/>
                                        </p:tgtEl>
                                        <p:attrNameLst>
                                          <p:attrName>style.visibility</p:attrName>
                                        </p:attrNameLst>
                                      </p:cBhvr>
                                      <p:to>
                                        <p:strVal val="visible"/>
                                      </p:to>
                                    </p:set>
                                    <p:animEffect transition="in" filter="dissolve">
                                      <p:cBhvr>
                                        <p:cTn id="70" dur="500"/>
                                        <p:tgtEl>
                                          <p:spTgt spid="224"/>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225"/>
                                        </p:tgtEl>
                                        <p:attrNameLst>
                                          <p:attrName>style.visibility</p:attrName>
                                        </p:attrNameLst>
                                      </p:cBhvr>
                                      <p:to>
                                        <p:strVal val="visible"/>
                                      </p:to>
                                    </p:set>
                                    <p:animEffect transition="in" filter="dissolve">
                                      <p:cBhvr>
                                        <p:cTn id="73" dur="500"/>
                                        <p:tgtEl>
                                          <p:spTgt spid="225"/>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26"/>
                                        </p:tgtEl>
                                        <p:attrNameLst>
                                          <p:attrName>style.visibility</p:attrName>
                                        </p:attrNameLst>
                                      </p:cBhvr>
                                      <p:to>
                                        <p:strVal val="visible"/>
                                      </p:to>
                                    </p:set>
                                    <p:animEffect transition="in" filter="dissolve">
                                      <p:cBhvr>
                                        <p:cTn id="76" dur="500"/>
                                        <p:tgtEl>
                                          <p:spTgt spid="2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227"/>
                                        </p:tgtEl>
                                        <p:attrNameLst>
                                          <p:attrName>style.visibility</p:attrName>
                                        </p:attrNameLst>
                                      </p:cBhvr>
                                      <p:to>
                                        <p:strVal val="visible"/>
                                      </p:to>
                                    </p:set>
                                    <p:animEffect transition="in" filter="dissolve">
                                      <p:cBhvr>
                                        <p:cTn id="79" dur="500"/>
                                        <p:tgtEl>
                                          <p:spTgt spid="22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28"/>
                                        </p:tgtEl>
                                        <p:attrNameLst>
                                          <p:attrName>style.visibility</p:attrName>
                                        </p:attrNameLst>
                                      </p:cBhvr>
                                      <p:to>
                                        <p:strVal val="visible"/>
                                      </p:to>
                                    </p:set>
                                    <p:animEffect transition="in" filter="dissolve">
                                      <p:cBhvr>
                                        <p:cTn id="82" dur="500"/>
                                        <p:tgtEl>
                                          <p:spTgt spid="228"/>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229"/>
                                        </p:tgtEl>
                                        <p:attrNameLst>
                                          <p:attrName>style.visibility</p:attrName>
                                        </p:attrNameLst>
                                      </p:cBhvr>
                                      <p:to>
                                        <p:strVal val="visible"/>
                                      </p:to>
                                    </p:set>
                                    <p:animEffect transition="in" filter="dissolve">
                                      <p:cBhvr>
                                        <p:cTn id="85" dur="500"/>
                                        <p:tgtEl>
                                          <p:spTgt spid="229"/>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230"/>
                                        </p:tgtEl>
                                        <p:attrNameLst>
                                          <p:attrName>style.visibility</p:attrName>
                                        </p:attrNameLst>
                                      </p:cBhvr>
                                      <p:to>
                                        <p:strVal val="visible"/>
                                      </p:to>
                                    </p:set>
                                    <p:animEffect transition="in" filter="dissolve">
                                      <p:cBhvr>
                                        <p:cTn id="88" dur="500"/>
                                        <p:tgtEl>
                                          <p:spTgt spid="230"/>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231"/>
                                        </p:tgtEl>
                                        <p:attrNameLst>
                                          <p:attrName>style.visibility</p:attrName>
                                        </p:attrNameLst>
                                      </p:cBhvr>
                                      <p:to>
                                        <p:strVal val="visible"/>
                                      </p:to>
                                    </p:set>
                                    <p:animEffect transition="in" filter="dissolve">
                                      <p:cBhvr>
                                        <p:cTn id="91" dur="500"/>
                                        <p:tgtEl>
                                          <p:spTgt spid="231"/>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32"/>
                                        </p:tgtEl>
                                        <p:attrNameLst>
                                          <p:attrName>style.visibility</p:attrName>
                                        </p:attrNameLst>
                                      </p:cBhvr>
                                      <p:to>
                                        <p:strVal val="visible"/>
                                      </p:to>
                                    </p:set>
                                    <p:animEffect transition="in" filter="dissolve">
                                      <p:cBhvr>
                                        <p:cTn id="94" dur="500"/>
                                        <p:tgtEl>
                                          <p:spTgt spid="232"/>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57"/>
                                        </p:tgtEl>
                                        <p:attrNameLst>
                                          <p:attrName>style.visibility</p:attrName>
                                        </p:attrNameLst>
                                      </p:cBhvr>
                                      <p:to>
                                        <p:strVal val="visible"/>
                                      </p:to>
                                    </p:set>
                                    <p:animEffect transition="in" filter="dissolve">
                                      <p:cBhvr>
                                        <p:cTn id="97" dur="500"/>
                                        <p:tgtEl>
                                          <p:spTgt spid="25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58"/>
                                        </p:tgtEl>
                                        <p:attrNameLst>
                                          <p:attrName>style.visibility</p:attrName>
                                        </p:attrNameLst>
                                      </p:cBhvr>
                                      <p:to>
                                        <p:strVal val="visible"/>
                                      </p:to>
                                    </p:set>
                                    <p:animEffect transition="in" filter="dissolve">
                                      <p:cBhvr>
                                        <p:cTn id="100" dur="500"/>
                                        <p:tgtEl>
                                          <p:spTgt spid="258"/>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59"/>
                                        </p:tgtEl>
                                        <p:attrNameLst>
                                          <p:attrName>style.visibility</p:attrName>
                                        </p:attrNameLst>
                                      </p:cBhvr>
                                      <p:to>
                                        <p:strVal val="visible"/>
                                      </p:to>
                                    </p:set>
                                    <p:animEffect transition="in" filter="dissolve">
                                      <p:cBhvr>
                                        <p:cTn id="103" dur="500"/>
                                        <p:tgtEl>
                                          <p:spTgt spid="259"/>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60"/>
                                        </p:tgtEl>
                                        <p:attrNameLst>
                                          <p:attrName>style.visibility</p:attrName>
                                        </p:attrNameLst>
                                      </p:cBhvr>
                                      <p:to>
                                        <p:strVal val="visible"/>
                                      </p:to>
                                    </p:set>
                                    <p:animEffect transition="in" filter="dissolve">
                                      <p:cBhvr>
                                        <p:cTn id="106" dur="500"/>
                                        <p:tgtEl>
                                          <p:spTgt spid="260"/>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261"/>
                                        </p:tgtEl>
                                        <p:attrNameLst>
                                          <p:attrName>style.visibility</p:attrName>
                                        </p:attrNameLst>
                                      </p:cBhvr>
                                      <p:to>
                                        <p:strVal val="visible"/>
                                      </p:to>
                                    </p:set>
                                    <p:animEffect transition="in" filter="dissolve">
                                      <p:cBhvr>
                                        <p:cTn id="109" dur="500"/>
                                        <p:tgtEl>
                                          <p:spTgt spid="261"/>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262"/>
                                        </p:tgtEl>
                                        <p:attrNameLst>
                                          <p:attrName>style.visibility</p:attrName>
                                        </p:attrNameLst>
                                      </p:cBhvr>
                                      <p:to>
                                        <p:strVal val="visible"/>
                                      </p:to>
                                    </p:set>
                                    <p:animEffect transition="in" filter="dissolve">
                                      <p:cBhvr>
                                        <p:cTn id="112" dur="500"/>
                                        <p:tgtEl>
                                          <p:spTgt spid="262"/>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263"/>
                                        </p:tgtEl>
                                        <p:attrNameLst>
                                          <p:attrName>style.visibility</p:attrName>
                                        </p:attrNameLst>
                                      </p:cBhvr>
                                      <p:to>
                                        <p:strVal val="visible"/>
                                      </p:to>
                                    </p:set>
                                    <p:animEffect transition="in" filter="dissolve">
                                      <p:cBhvr>
                                        <p:cTn id="115" dur="500"/>
                                        <p:tgtEl>
                                          <p:spTgt spid="263"/>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264"/>
                                        </p:tgtEl>
                                        <p:attrNameLst>
                                          <p:attrName>style.visibility</p:attrName>
                                        </p:attrNameLst>
                                      </p:cBhvr>
                                      <p:to>
                                        <p:strVal val="visible"/>
                                      </p:to>
                                    </p:set>
                                    <p:animEffect transition="in" filter="dissolve">
                                      <p:cBhvr>
                                        <p:cTn id="118" dur="500"/>
                                        <p:tgtEl>
                                          <p:spTgt spid="264"/>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265"/>
                                        </p:tgtEl>
                                        <p:attrNameLst>
                                          <p:attrName>style.visibility</p:attrName>
                                        </p:attrNameLst>
                                      </p:cBhvr>
                                      <p:to>
                                        <p:strVal val="visible"/>
                                      </p:to>
                                    </p:set>
                                    <p:animEffect transition="in" filter="dissolve">
                                      <p:cBhvr>
                                        <p:cTn id="121" dur="500"/>
                                        <p:tgtEl>
                                          <p:spTgt spid="265"/>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266"/>
                                        </p:tgtEl>
                                        <p:attrNameLst>
                                          <p:attrName>style.visibility</p:attrName>
                                        </p:attrNameLst>
                                      </p:cBhvr>
                                      <p:to>
                                        <p:strVal val="visible"/>
                                      </p:to>
                                    </p:set>
                                    <p:animEffect transition="in" filter="dissolve">
                                      <p:cBhvr>
                                        <p:cTn id="124" dur="500"/>
                                        <p:tgtEl>
                                          <p:spTgt spid="266"/>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233"/>
                                        </p:tgtEl>
                                        <p:attrNameLst>
                                          <p:attrName>style.visibility</p:attrName>
                                        </p:attrNameLst>
                                      </p:cBhvr>
                                      <p:to>
                                        <p:strVal val="visible"/>
                                      </p:to>
                                    </p:set>
                                    <p:animEffect transition="in" filter="dissolve">
                                      <p:cBhvr>
                                        <p:cTn id="129" dur="500"/>
                                        <p:tgtEl>
                                          <p:spTgt spid="233"/>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234"/>
                                        </p:tgtEl>
                                        <p:attrNameLst>
                                          <p:attrName>style.visibility</p:attrName>
                                        </p:attrNameLst>
                                      </p:cBhvr>
                                      <p:to>
                                        <p:strVal val="visible"/>
                                      </p:to>
                                    </p:set>
                                    <p:animEffect transition="in" filter="dissolve">
                                      <p:cBhvr>
                                        <p:cTn id="132" dur="500"/>
                                        <p:tgtEl>
                                          <p:spTgt spid="234"/>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235"/>
                                        </p:tgtEl>
                                        <p:attrNameLst>
                                          <p:attrName>style.visibility</p:attrName>
                                        </p:attrNameLst>
                                      </p:cBhvr>
                                      <p:to>
                                        <p:strVal val="visible"/>
                                      </p:to>
                                    </p:set>
                                    <p:animEffect transition="in" filter="dissolve">
                                      <p:cBhvr>
                                        <p:cTn id="135" dur="500"/>
                                        <p:tgtEl>
                                          <p:spTgt spid="235"/>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236"/>
                                        </p:tgtEl>
                                        <p:attrNameLst>
                                          <p:attrName>style.visibility</p:attrName>
                                        </p:attrNameLst>
                                      </p:cBhvr>
                                      <p:to>
                                        <p:strVal val="visible"/>
                                      </p:to>
                                    </p:set>
                                    <p:animEffect transition="in" filter="dissolve">
                                      <p:cBhvr>
                                        <p:cTn id="138" dur="500"/>
                                        <p:tgtEl>
                                          <p:spTgt spid="236"/>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237"/>
                                        </p:tgtEl>
                                        <p:attrNameLst>
                                          <p:attrName>style.visibility</p:attrName>
                                        </p:attrNameLst>
                                      </p:cBhvr>
                                      <p:to>
                                        <p:strVal val="visible"/>
                                      </p:to>
                                    </p:set>
                                    <p:animEffect transition="in" filter="dissolve">
                                      <p:cBhvr>
                                        <p:cTn id="141" dur="500"/>
                                        <p:tgtEl>
                                          <p:spTgt spid="237"/>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238"/>
                                        </p:tgtEl>
                                        <p:attrNameLst>
                                          <p:attrName>style.visibility</p:attrName>
                                        </p:attrNameLst>
                                      </p:cBhvr>
                                      <p:to>
                                        <p:strVal val="visible"/>
                                      </p:to>
                                    </p:set>
                                    <p:animEffect transition="in" filter="dissolve">
                                      <p:cBhvr>
                                        <p:cTn id="144" dur="500"/>
                                        <p:tgtEl>
                                          <p:spTgt spid="238"/>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239"/>
                                        </p:tgtEl>
                                        <p:attrNameLst>
                                          <p:attrName>style.visibility</p:attrName>
                                        </p:attrNameLst>
                                      </p:cBhvr>
                                      <p:to>
                                        <p:strVal val="visible"/>
                                      </p:to>
                                    </p:set>
                                    <p:animEffect transition="in" filter="dissolve">
                                      <p:cBhvr>
                                        <p:cTn id="147" dur="500"/>
                                        <p:tgtEl>
                                          <p:spTgt spid="239"/>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240"/>
                                        </p:tgtEl>
                                        <p:attrNameLst>
                                          <p:attrName>style.visibility</p:attrName>
                                        </p:attrNameLst>
                                      </p:cBhvr>
                                      <p:to>
                                        <p:strVal val="visible"/>
                                      </p:to>
                                    </p:set>
                                    <p:animEffect transition="in" filter="dissolve">
                                      <p:cBhvr>
                                        <p:cTn id="150" dur="500"/>
                                        <p:tgtEl>
                                          <p:spTgt spid="240"/>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241"/>
                                        </p:tgtEl>
                                        <p:attrNameLst>
                                          <p:attrName>style.visibility</p:attrName>
                                        </p:attrNameLst>
                                      </p:cBhvr>
                                      <p:to>
                                        <p:strVal val="visible"/>
                                      </p:to>
                                    </p:set>
                                    <p:animEffect transition="in" filter="dissolve">
                                      <p:cBhvr>
                                        <p:cTn id="153" dur="500"/>
                                        <p:tgtEl>
                                          <p:spTgt spid="241"/>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242"/>
                                        </p:tgtEl>
                                        <p:attrNameLst>
                                          <p:attrName>style.visibility</p:attrName>
                                        </p:attrNameLst>
                                      </p:cBhvr>
                                      <p:to>
                                        <p:strVal val="visible"/>
                                      </p:to>
                                    </p:set>
                                    <p:animEffect transition="in" filter="dissolve">
                                      <p:cBhvr>
                                        <p:cTn id="156" dur="500"/>
                                        <p:tgtEl>
                                          <p:spTgt spid="242"/>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243"/>
                                        </p:tgtEl>
                                        <p:attrNameLst>
                                          <p:attrName>style.visibility</p:attrName>
                                        </p:attrNameLst>
                                      </p:cBhvr>
                                      <p:to>
                                        <p:strVal val="visible"/>
                                      </p:to>
                                    </p:set>
                                    <p:animEffect transition="in" filter="dissolve">
                                      <p:cBhvr>
                                        <p:cTn id="159" dur="500"/>
                                        <p:tgtEl>
                                          <p:spTgt spid="243"/>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244"/>
                                        </p:tgtEl>
                                        <p:attrNameLst>
                                          <p:attrName>style.visibility</p:attrName>
                                        </p:attrNameLst>
                                      </p:cBhvr>
                                      <p:to>
                                        <p:strVal val="visible"/>
                                      </p:to>
                                    </p:set>
                                    <p:animEffect transition="in" filter="dissolve">
                                      <p:cBhvr>
                                        <p:cTn id="162" dur="500"/>
                                        <p:tgtEl>
                                          <p:spTgt spid="244"/>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245"/>
                                        </p:tgtEl>
                                        <p:attrNameLst>
                                          <p:attrName>style.visibility</p:attrName>
                                        </p:attrNameLst>
                                      </p:cBhvr>
                                      <p:to>
                                        <p:strVal val="visible"/>
                                      </p:to>
                                    </p:set>
                                    <p:animEffect transition="in" filter="dissolve">
                                      <p:cBhvr>
                                        <p:cTn id="165" dur="500"/>
                                        <p:tgtEl>
                                          <p:spTgt spid="245"/>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246"/>
                                        </p:tgtEl>
                                        <p:attrNameLst>
                                          <p:attrName>style.visibility</p:attrName>
                                        </p:attrNameLst>
                                      </p:cBhvr>
                                      <p:to>
                                        <p:strVal val="visible"/>
                                      </p:to>
                                    </p:set>
                                    <p:animEffect transition="in" filter="dissolve">
                                      <p:cBhvr>
                                        <p:cTn id="168" dur="500"/>
                                        <p:tgtEl>
                                          <p:spTgt spid="246"/>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247"/>
                                        </p:tgtEl>
                                        <p:attrNameLst>
                                          <p:attrName>style.visibility</p:attrName>
                                        </p:attrNameLst>
                                      </p:cBhvr>
                                      <p:to>
                                        <p:strVal val="visible"/>
                                      </p:to>
                                    </p:set>
                                    <p:animEffect transition="in" filter="dissolve">
                                      <p:cBhvr>
                                        <p:cTn id="171" dur="500"/>
                                        <p:tgtEl>
                                          <p:spTgt spid="247"/>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248"/>
                                        </p:tgtEl>
                                        <p:attrNameLst>
                                          <p:attrName>style.visibility</p:attrName>
                                        </p:attrNameLst>
                                      </p:cBhvr>
                                      <p:to>
                                        <p:strVal val="visible"/>
                                      </p:to>
                                    </p:set>
                                    <p:animEffect transition="in" filter="dissolve">
                                      <p:cBhvr>
                                        <p:cTn id="174" dur="500"/>
                                        <p:tgtEl>
                                          <p:spTgt spid="248"/>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249"/>
                                        </p:tgtEl>
                                        <p:attrNameLst>
                                          <p:attrName>style.visibility</p:attrName>
                                        </p:attrNameLst>
                                      </p:cBhvr>
                                      <p:to>
                                        <p:strVal val="visible"/>
                                      </p:to>
                                    </p:set>
                                    <p:animEffect transition="in" filter="dissolve">
                                      <p:cBhvr>
                                        <p:cTn id="177" dur="500"/>
                                        <p:tgtEl>
                                          <p:spTgt spid="249"/>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250"/>
                                        </p:tgtEl>
                                        <p:attrNameLst>
                                          <p:attrName>style.visibility</p:attrName>
                                        </p:attrNameLst>
                                      </p:cBhvr>
                                      <p:to>
                                        <p:strVal val="visible"/>
                                      </p:to>
                                    </p:set>
                                    <p:animEffect transition="in" filter="dissolve">
                                      <p:cBhvr>
                                        <p:cTn id="180" dur="500"/>
                                        <p:tgtEl>
                                          <p:spTgt spid="250"/>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251"/>
                                        </p:tgtEl>
                                        <p:attrNameLst>
                                          <p:attrName>style.visibility</p:attrName>
                                        </p:attrNameLst>
                                      </p:cBhvr>
                                      <p:to>
                                        <p:strVal val="visible"/>
                                      </p:to>
                                    </p:set>
                                    <p:animEffect transition="in" filter="dissolve">
                                      <p:cBhvr>
                                        <p:cTn id="183" dur="500"/>
                                        <p:tgtEl>
                                          <p:spTgt spid="251"/>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252"/>
                                        </p:tgtEl>
                                        <p:attrNameLst>
                                          <p:attrName>style.visibility</p:attrName>
                                        </p:attrNameLst>
                                      </p:cBhvr>
                                      <p:to>
                                        <p:strVal val="visible"/>
                                      </p:to>
                                    </p:set>
                                    <p:animEffect transition="in" filter="dissolve">
                                      <p:cBhvr>
                                        <p:cTn id="186" dur="500"/>
                                        <p:tgtEl>
                                          <p:spTgt spid="252"/>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253"/>
                                        </p:tgtEl>
                                        <p:attrNameLst>
                                          <p:attrName>style.visibility</p:attrName>
                                        </p:attrNameLst>
                                      </p:cBhvr>
                                      <p:to>
                                        <p:strVal val="visible"/>
                                      </p:to>
                                    </p:set>
                                    <p:animEffect transition="in" filter="dissolve">
                                      <p:cBhvr>
                                        <p:cTn id="189" dur="500"/>
                                        <p:tgtEl>
                                          <p:spTgt spid="253"/>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254"/>
                                        </p:tgtEl>
                                        <p:attrNameLst>
                                          <p:attrName>style.visibility</p:attrName>
                                        </p:attrNameLst>
                                      </p:cBhvr>
                                      <p:to>
                                        <p:strVal val="visible"/>
                                      </p:to>
                                    </p:set>
                                    <p:animEffect transition="in" filter="dissolve">
                                      <p:cBhvr>
                                        <p:cTn id="192" dur="500"/>
                                        <p:tgtEl>
                                          <p:spTgt spid="254"/>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255"/>
                                        </p:tgtEl>
                                        <p:attrNameLst>
                                          <p:attrName>style.visibility</p:attrName>
                                        </p:attrNameLst>
                                      </p:cBhvr>
                                      <p:to>
                                        <p:strVal val="visible"/>
                                      </p:to>
                                    </p:set>
                                    <p:animEffect transition="in" filter="dissolve">
                                      <p:cBhvr>
                                        <p:cTn id="195" dur="500"/>
                                        <p:tgtEl>
                                          <p:spTgt spid="255"/>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256"/>
                                        </p:tgtEl>
                                        <p:attrNameLst>
                                          <p:attrName>style.visibility</p:attrName>
                                        </p:attrNameLst>
                                      </p:cBhvr>
                                      <p:to>
                                        <p:strVal val="visible"/>
                                      </p:to>
                                    </p:set>
                                    <p:animEffect transition="in" filter="dissolve">
                                      <p:cBhvr>
                                        <p:cTn id="198" dur="500"/>
                                        <p:tgtEl>
                                          <p:spTgt spid="256"/>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267"/>
                                        </p:tgtEl>
                                        <p:attrNameLst>
                                          <p:attrName>style.visibility</p:attrName>
                                        </p:attrNameLst>
                                      </p:cBhvr>
                                      <p:to>
                                        <p:strVal val="visible"/>
                                      </p:to>
                                    </p:set>
                                    <p:animEffect transition="in" filter="dissolve">
                                      <p:cBhvr>
                                        <p:cTn id="201" dur="500"/>
                                        <p:tgtEl>
                                          <p:spTgt spid="267"/>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268"/>
                                        </p:tgtEl>
                                        <p:attrNameLst>
                                          <p:attrName>style.visibility</p:attrName>
                                        </p:attrNameLst>
                                      </p:cBhvr>
                                      <p:to>
                                        <p:strVal val="visible"/>
                                      </p:to>
                                    </p:set>
                                    <p:animEffect transition="in" filter="dissolve">
                                      <p:cBhvr>
                                        <p:cTn id="204" dur="500"/>
                                        <p:tgtEl>
                                          <p:spTgt spid="268"/>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269"/>
                                        </p:tgtEl>
                                        <p:attrNameLst>
                                          <p:attrName>style.visibility</p:attrName>
                                        </p:attrNameLst>
                                      </p:cBhvr>
                                      <p:to>
                                        <p:strVal val="visible"/>
                                      </p:to>
                                    </p:set>
                                    <p:animEffect transition="in" filter="dissolve">
                                      <p:cBhvr>
                                        <p:cTn id="207" dur="500"/>
                                        <p:tgtEl>
                                          <p:spTgt spid="269"/>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270"/>
                                        </p:tgtEl>
                                        <p:attrNameLst>
                                          <p:attrName>style.visibility</p:attrName>
                                        </p:attrNameLst>
                                      </p:cBhvr>
                                      <p:to>
                                        <p:strVal val="visible"/>
                                      </p:to>
                                    </p:set>
                                    <p:animEffect transition="in" filter="dissolve">
                                      <p:cBhvr>
                                        <p:cTn id="210" dur="500"/>
                                        <p:tgtEl>
                                          <p:spTgt spid="270"/>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271"/>
                                        </p:tgtEl>
                                        <p:attrNameLst>
                                          <p:attrName>style.visibility</p:attrName>
                                        </p:attrNameLst>
                                      </p:cBhvr>
                                      <p:to>
                                        <p:strVal val="visible"/>
                                      </p:to>
                                    </p:set>
                                    <p:animEffect transition="in" filter="dissolve">
                                      <p:cBhvr>
                                        <p:cTn id="213" dur="500"/>
                                        <p:tgtEl>
                                          <p:spTgt spid="271"/>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272"/>
                                        </p:tgtEl>
                                        <p:attrNameLst>
                                          <p:attrName>style.visibility</p:attrName>
                                        </p:attrNameLst>
                                      </p:cBhvr>
                                      <p:to>
                                        <p:strVal val="visible"/>
                                      </p:to>
                                    </p:set>
                                    <p:animEffect transition="in" filter="dissolve">
                                      <p:cBhvr>
                                        <p:cTn id="216" dur="500"/>
                                        <p:tgtEl>
                                          <p:spTgt spid="272"/>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273"/>
                                        </p:tgtEl>
                                        <p:attrNameLst>
                                          <p:attrName>style.visibility</p:attrName>
                                        </p:attrNameLst>
                                      </p:cBhvr>
                                      <p:to>
                                        <p:strVal val="visible"/>
                                      </p:to>
                                    </p:set>
                                    <p:animEffect transition="in" filter="dissolve">
                                      <p:cBhvr>
                                        <p:cTn id="219" dur="500"/>
                                        <p:tgtEl>
                                          <p:spTgt spid="273"/>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274"/>
                                        </p:tgtEl>
                                        <p:attrNameLst>
                                          <p:attrName>style.visibility</p:attrName>
                                        </p:attrNameLst>
                                      </p:cBhvr>
                                      <p:to>
                                        <p:strVal val="visible"/>
                                      </p:to>
                                    </p:set>
                                    <p:animEffect transition="in" filter="dissolve">
                                      <p:cBhvr>
                                        <p:cTn id="222" dur="500"/>
                                        <p:tgtEl>
                                          <p:spTgt spid="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024" y="358588"/>
            <a:ext cx="2133600" cy="11833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5459" y="627092"/>
            <a:ext cx="1990165" cy="584775"/>
          </a:xfrm>
          <a:prstGeom prst="rect">
            <a:avLst/>
          </a:prstGeom>
          <a:noFill/>
        </p:spPr>
        <p:txBody>
          <a:bodyPr wrap="square" rtlCol="0">
            <a:spAutoFit/>
          </a:bodyPr>
          <a:lstStyle/>
          <a:p>
            <a:r>
              <a:rPr lang="en-US" sz="1600" b="1" dirty="0" smtClean="0">
                <a:solidFill>
                  <a:schemeClr val="bg1"/>
                </a:solidFill>
                <a:latin typeface="MS Reference Sans Serif" charset="0"/>
                <a:ea typeface="MS Reference Sans Serif" charset="0"/>
                <a:cs typeface="MS Reference Sans Serif" charset="0"/>
              </a:rPr>
              <a:t>Germy = 1</a:t>
            </a:r>
          </a:p>
          <a:p>
            <a:r>
              <a:rPr lang="en-US" sz="1600" b="1" dirty="0" smtClean="0">
                <a:solidFill>
                  <a:schemeClr val="bg1"/>
                </a:solidFill>
                <a:latin typeface="MS Reference Sans Serif" charset="0"/>
                <a:ea typeface="MS Reference Sans Serif" charset="0"/>
                <a:cs typeface="MS Reference Sans Serif" charset="0"/>
              </a:rPr>
              <a:t>anti-Germy = -1</a:t>
            </a:r>
            <a:endParaRPr lang="en-US" sz="1600" b="1" dirty="0">
              <a:solidFill>
                <a:schemeClr val="bg1"/>
              </a:solidFill>
              <a:latin typeface="MS Reference Sans Serif" charset="0"/>
              <a:ea typeface="MS Reference Sans Serif" charset="0"/>
              <a:cs typeface="MS Reference Sans Serif" charset="0"/>
            </a:endParaRPr>
          </a:p>
        </p:txBody>
      </p:sp>
      <p:sp>
        <p:nvSpPr>
          <p:cNvPr id="4" name="Rectangle 3"/>
          <p:cNvSpPr/>
          <p:nvPr/>
        </p:nvSpPr>
        <p:spPr>
          <a:xfrm>
            <a:off x="9368118" y="358588"/>
            <a:ext cx="2133600" cy="11833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511553" y="765591"/>
            <a:ext cx="1990165" cy="338554"/>
          </a:xfrm>
          <a:prstGeom prst="rect">
            <a:avLst/>
          </a:prstGeom>
          <a:noFill/>
        </p:spPr>
        <p:txBody>
          <a:bodyPr wrap="square" rtlCol="0">
            <a:spAutoFit/>
          </a:bodyPr>
          <a:lstStyle/>
          <a:p>
            <a:r>
              <a:rPr lang="en-US" sz="1600" b="1" dirty="0" smtClean="0">
                <a:solidFill>
                  <a:schemeClr val="bg1"/>
                </a:solidFill>
                <a:latin typeface="MS Reference Sans Serif" charset="0"/>
                <a:ea typeface="MS Reference Sans Serif" charset="0"/>
                <a:cs typeface="MS Reference Sans Serif" charset="0"/>
              </a:rPr>
              <a:t>Avoidance Index</a:t>
            </a:r>
            <a:endParaRPr lang="en-US" sz="1600" b="1" dirty="0">
              <a:solidFill>
                <a:schemeClr val="bg1"/>
              </a:solidFill>
              <a:latin typeface="MS Reference Sans Serif" charset="0"/>
              <a:ea typeface="MS Reference Sans Serif" charset="0"/>
              <a:cs typeface="MS Reference Sans Serif" charset="0"/>
            </a:endParaRPr>
          </a:p>
        </p:txBody>
      </p:sp>
      <p:cxnSp>
        <p:nvCxnSpPr>
          <p:cNvPr id="7" name="Straight Arrow Connector 6"/>
          <p:cNvCxnSpPr>
            <a:stCxn id="3" idx="3"/>
            <a:endCxn id="4" idx="1"/>
          </p:cNvCxnSpPr>
          <p:nvPr/>
        </p:nvCxnSpPr>
        <p:spPr>
          <a:xfrm>
            <a:off x="2635624" y="919480"/>
            <a:ext cx="6732494" cy="3077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2024" y="3254188"/>
            <a:ext cx="2133600" cy="11833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45459" y="3522692"/>
            <a:ext cx="1990165" cy="584775"/>
          </a:xfrm>
          <a:prstGeom prst="rect">
            <a:avLst/>
          </a:prstGeom>
          <a:noFill/>
        </p:spPr>
        <p:txBody>
          <a:bodyPr wrap="square" rtlCol="0">
            <a:spAutoFit/>
          </a:bodyPr>
          <a:lstStyle/>
          <a:p>
            <a:r>
              <a:rPr lang="en-US" sz="1600" b="1" dirty="0" smtClean="0">
                <a:solidFill>
                  <a:schemeClr val="bg1"/>
                </a:solidFill>
                <a:latin typeface="MS Reference Sans Serif" charset="0"/>
                <a:ea typeface="MS Reference Sans Serif" charset="0"/>
                <a:cs typeface="MS Reference Sans Serif" charset="0"/>
              </a:rPr>
              <a:t>Germy = 1</a:t>
            </a:r>
          </a:p>
          <a:p>
            <a:r>
              <a:rPr lang="en-US" sz="1600" b="1" dirty="0" smtClean="0">
                <a:solidFill>
                  <a:schemeClr val="bg1"/>
                </a:solidFill>
                <a:latin typeface="MS Reference Sans Serif" charset="0"/>
                <a:ea typeface="MS Reference Sans Serif" charset="0"/>
                <a:cs typeface="MS Reference Sans Serif" charset="0"/>
              </a:rPr>
              <a:t>anti-Germy = -1</a:t>
            </a:r>
            <a:endParaRPr lang="en-US" sz="1600" b="1" dirty="0">
              <a:solidFill>
                <a:schemeClr val="bg1"/>
              </a:solidFill>
              <a:latin typeface="MS Reference Sans Serif" charset="0"/>
              <a:ea typeface="MS Reference Sans Serif" charset="0"/>
              <a:cs typeface="MS Reference Sans Serif" charset="0"/>
            </a:endParaRPr>
          </a:p>
        </p:txBody>
      </p:sp>
      <p:sp>
        <p:nvSpPr>
          <p:cNvPr id="10" name="Rectangle 9"/>
          <p:cNvSpPr/>
          <p:nvPr/>
        </p:nvSpPr>
        <p:spPr>
          <a:xfrm>
            <a:off x="5065059" y="2070847"/>
            <a:ext cx="2133600" cy="11833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368118" y="3254188"/>
            <a:ext cx="2133600" cy="118334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11553" y="3661191"/>
            <a:ext cx="1990165" cy="338554"/>
          </a:xfrm>
          <a:prstGeom prst="rect">
            <a:avLst/>
          </a:prstGeom>
          <a:noFill/>
        </p:spPr>
        <p:txBody>
          <a:bodyPr wrap="square" rtlCol="0">
            <a:spAutoFit/>
          </a:bodyPr>
          <a:lstStyle/>
          <a:p>
            <a:r>
              <a:rPr lang="en-US" sz="1600" b="1" dirty="0" smtClean="0">
                <a:solidFill>
                  <a:schemeClr val="bg1"/>
                </a:solidFill>
                <a:latin typeface="MS Reference Sans Serif" charset="0"/>
                <a:ea typeface="MS Reference Sans Serif" charset="0"/>
                <a:cs typeface="MS Reference Sans Serif" charset="0"/>
              </a:rPr>
              <a:t>Avoidance Index</a:t>
            </a:r>
            <a:endParaRPr lang="en-US" sz="1600" b="1" dirty="0">
              <a:solidFill>
                <a:schemeClr val="bg1"/>
              </a:solidFill>
              <a:latin typeface="MS Reference Sans Serif" charset="0"/>
              <a:ea typeface="MS Reference Sans Serif" charset="0"/>
              <a:cs typeface="MS Reference Sans Serif" charset="0"/>
            </a:endParaRPr>
          </a:p>
        </p:txBody>
      </p:sp>
      <p:cxnSp>
        <p:nvCxnSpPr>
          <p:cNvPr id="16" name="Straight Arrow Connector 15"/>
          <p:cNvCxnSpPr>
            <a:stCxn id="9" idx="3"/>
            <a:endCxn id="10" idx="1"/>
          </p:cNvCxnSpPr>
          <p:nvPr/>
        </p:nvCxnSpPr>
        <p:spPr>
          <a:xfrm flipV="1">
            <a:off x="2635624" y="2662518"/>
            <a:ext cx="2429435" cy="11525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0" idx="3"/>
            <a:endCxn id="14" idx="1"/>
          </p:cNvCxnSpPr>
          <p:nvPr/>
        </p:nvCxnSpPr>
        <p:spPr>
          <a:xfrm>
            <a:off x="7198659" y="2662518"/>
            <a:ext cx="2169459" cy="118334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67001" y="3863347"/>
            <a:ext cx="6732494" cy="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583642" y="2801016"/>
            <a:ext cx="533400" cy="338554"/>
          </a:xfrm>
          <a:prstGeom prst="rect">
            <a:avLst/>
          </a:prstGeom>
          <a:noFill/>
        </p:spPr>
        <p:txBody>
          <a:bodyPr wrap="square" rtlCol="0">
            <a:spAutoFit/>
          </a:bodyPr>
          <a:lstStyle/>
          <a:p>
            <a:r>
              <a:rPr lang="en-US" sz="1600" b="1" i="1" dirty="0" smtClean="0">
                <a:solidFill>
                  <a:schemeClr val="bg1"/>
                </a:solidFill>
                <a:latin typeface="MS Reference Sans Serif" charset="0"/>
                <a:ea typeface="MS Reference Sans Serif" charset="0"/>
                <a:cs typeface="MS Reference Sans Serif" charset="0"/>
              </a:rPr>
              <a:t>a</a:t>
            </a:r>
            <a:r>
              <a:rPr lang="en-US" sz="1600" b="1" i="1" baseline="-25000" dirty="0" smtClean="0">
                <a:solidFill>
                  <a:schemeClr val="bg1"/>
                </a:solidFill>
                <a:latin typeface="MS Reference Sans Serif" charset="0"/>
                <a:ea typeface="MS Reference Sans Serif" charset="0"/>
                <a:cs typeface="MS Reference Sans Serif" charset="0"/>
              </a:rPr>
              <a:t>1</a:t>
            </a:r>
            <a:endParaRPr lang="en-US" sz="1600" b="1" i="1" dirty="0">
              <a:solidFill>
                <a:schemeClr val="bg1"/>
              </a:solidFill>
              <a:latin typeface="MS Reference Sans Serif" charset="0"/>
              <a:ea typeface="MS Reference Sans Serif" charset="0"/>
              <a:cs typeface="MS Reference Sans Serif" charset="0"/>
            </a:endParaRPr>
          </a:p>
        </p:txBody>
      </p:sp>
      <p:sp>
        <p:nvSpPr>
          <p:cNvPr id="31" name="TextBox 30"/>
          <p:cNvSpPr txBox="1"/>
          <p:nvPr/>
        </p:nvSpPr>
        <p:spPr>
          <a:xfrm>
            <a:off x="8018929" y="2797858"/>
            <a:ext cx="533400" cy="338554"/>
          </a:xfrm>
          <a:prstGeom prst="rect">
            <a:avLst/>
          </a:prstGeom>
          <a:noFill/>
        </p:spPr>
        <p:txBody>
          <a:bodyPr wrap="square" rtlCol="0">
            <a:spAutoFit/>
          </a:bodyPr>
          <a:lstStyle/>
          <a:p>
            <a:r>
              <a:rPr lang="en-US" sz="1600" b="1" i="1" dirty="0">
                <a:solidFill>
                  <a:schemeClr val="bg1"/>
                </a:solidFill>
                <a:latin typeface="MS Reference Sans Serif" charset="0"/>
                <a:ea typeface="MS Reference Sans Serif" charset="0"/>
                <a:cs typeface="MS Reference Sans Serif" charset="0"/>
              </a:rPr>
              <a:t>b</a:t>
            </a:r>
            <a:r>
              <a:rPr lang="en-US" sz="1600" b="1" i="1" baseline="-25000" smtClean="0">
                <a:solidFill>
                  <a:schemeClr val="bg1"/>
                </a:solidFill>
                <a:latin typeface="MS Reference Sans Serif" charset="0"/>
                <a:ea typeface="MS Reference Sans Serif" charset="0"/>
                <a:cs typeface="MS Reference Sans Serif" charset="0"/>
              </a:rPr>
              <a:t>1</a:t>
            </a:r>
            <a:endParaRPr lang="en-US" sz="1600" b="1" i="1" dirty="0">
              <a:solidFill>
                <a:schemeClr val="bg1"/>
              </a:solidFill>
              <a:latin typeface="MS Reference Sans Serif" charset="0"/>
              <a:ea typeface="MS Reference Sans Serif" charset="0"/>
              <a:cs typeface="MS Reference Sans Serif" charset="0"/>
            </a:endParaRPr>
          </a:p>
        </p:txBody>
      </p:sp>
      <p:sp>
        <p:nvSpPr>
          <p:cNvPr id="33" name="TextBox 32"/>
          <p:cNvSpPr txBox="1"/>
          <p:nvPr/>
        </p:nvSpPr>
        <p:spPr>
          <a:xfrm>
            <a:off x="6001871" y="581359"/>
            <a:ext cx="533400" cy="338554"/>
          </a:xfrm>
          <a:prstGeom prst="rect">
            <a:avLst/>
          </a:prstGeom>
          <a:noFill/>
        </p:spPr>
        <p:txBody>
          <a:bodyPr wrap="square" rtlCol="0">
            <a:spAutoFit/>
          </a:bodyPr>
          <a:lstStyle/>
          <a:p>
            <a:r>
              <a:rPr lang="en-US" sz="1600" b="1" i="1">
                <a:solidFill>
                  <a:schemeClr val="bg1"/>
                </a:solidFill>
                <a:latin typeface="MS Reference Sans Serif" charset="0"/>
                <a:ea typeface="MS Reference Sans Serif" charset="0"/>
                <a:cs typeface="MS Reference Sans Serif" charset="0"/>
              </a:rPr>
              <a:t>c</a:t>
            </a:r>
            <a:endParaRPr lang="en-US" sz="1600" b="1" i="1" dirty="0">
              <a:solidFill>
                <a:schemeClr val="bg1"/>
              </a:solidFill>
              <a:latin typeface="MS Reference Sans Serif" charset="0"/>
              <a:ea typeface="MS Reference Sans Serif" charset="0"/>
              <a:cs typeface="MS Reference Sans Serif" charset="0"/>
            </a:endParaRPr>
          </a:p>
        </p:txBody>
      </p:sp>
      <p:sp>
        <p:nvSpPr>
          <p:cNvPr id="34" name="TextBox 33"/>
          <p:cNvSpPr txBox="1"/>
          <p:nvPr/>
        </p:nvSpPr>
        <p:spPr>
          <a:xfrm>
            <a:off x="6001871" y="3470934"/>
            <a:ext cx="533400" cy="338554"/>
          </a:xfrm>
          <a:prstGeom prst="rect">
            <a:avLst/>
          </a:prstGeom>
          <a:noFill/>
        </p:spPr>
        <p:txBody>
          <a:bodyPr wrap="square" rtlCol="0">
            <a:spAutoFit/>
          </a:bodyPr>
          <a:lstStyle/>
          <a:p>
            <a:r>
              <a:rPr lang="en-US" sz="1600" b="1" i="1" dirty="0">
                <a:solidFill>
                  <a:schemeClr val="bg1"/>
                </a:solidFill>
                <a:latin typeface="MS Reference Sans Serif" charset="0"/>
                <a:ea typeface="MS Reference Sans Serif" charset="0"/>
                <a:cs typeface="MS Reference Sans Serif" charset="0"/>
              </a:rPr>
              <a:t>c</a:t>
            </a:r>
            <a:r>
              <a:rPr lang="en-US" sz="1600" b="1" i="1" dirty="0" smtClean="0">
                <a:solidFill>
                  <a:schemeClr val="bg1"/>
                </a:solidFill>
                <a:latin typeface="MS Reference Sans Serif" charset="0"/>
                <a:ea typeface="MS Reference Sans Serif" charset="0"/>
                <a:cs typeface="MS Reference Sans Serif" charset="0"/>
              </a:rPr>
              <a:t>’</a:t>
            </a:r>
            <a:endParaRPr lang="en-US" sz="1600" b="1" i="1" dirty="0">
              <a:solidFill>
                <a:schemeClr val="bg1"/>
              </a:solidFill>
              <a:latin typeface="MS Reference Sans Serif" charset="0"/>
              <a:ea typeface="MS Reference Sans Serif" charset="0"/>
              <a:cs typeface="MS Reference Sans Serif" charset="0"/>
            </a:endParaRPr>
          </a:p>
        </p:txBody>
      </p:sp>
      <p:sp>
        <p:nvSpPr>
          <p:cNvPr id="6" name="TextBox 5"/>
          <p:cNvSpPr txBox="1"/>
          <p:nvPr/>
        </p:nvSpPr>
        <p:spPr>
          <a:xfrm>
            <a:off x="88900" y="6388100"/>
            <a:ext cx="4934108" cy="369332"/>
          </a:xfrm>
          <a:prstGeom prst="rect">
            <a:avLst/>
          </a:prstGeom>
          <a:noFill/>
        </p:spPr>
        <p:txBody>
          <a:bodyPr wrap="none" rtlCol="0">
            <a:spAutoFit/>
          </a:bodyPr>
          <a:lstStyle/>
          <a:p>
            <a:r>
              <a:rPr lang="nl-NL" b="1" dirty="0" smtClean="0">
                <a:solidFill>
                  <a:schemeClr val="bg1"/>
                </a:solidFill>
                <a:latin typeface="MS Reference Sans Serif" charset="0"/>
                <a:ea typeface="MS Reference Sans Serif" charset="0"/>
                <a:cs typeface="MS Reference Sans Serif" charset="0"/>
              </a:rPr>
              <a:t>Model run </a:t>
            </a:r>
            <a:r>
              <a:rPr lang="nl-NL" b="1" dirty="0" err="1" smtClean="0">
                <a:solidFill>
                  <a:schemeClr val="bg1"/>
                </a:solidFill>
                <a:latin typeface="MS Reference Sans Serif" charset="0"/>
                <a:ea typeface="MS Reference Sans Serif" charset="0"/>
                <a:cs typeface="MS Reference Sans Serif" charset="0"/>
              </a:rPr>
              <a:t>using</a:t>
            </a:r>
            <a:r>
              <a:rPr lang="nl-NL" b="1" dirty="0" smtClean="0">
                <a:solidFill>
                  <a:schemeClr val="bg1"/>
                </a:solidFill>
                <a:latin typeface="MS Reference Sans Serif" charset="0"/>
                <a:ea typeface="MS Reference Sans Serif" charset="0"/>
                <a:cs typeface="MS Reference Sans Serif" charset="0"/>
              </a:rPr>
              <a:t> </a:t>
            </a:r>
            <a:r>
              <a:rPr lang="nl-NL" b="1" i="1" dirty="0" err="1" smtClean="0">
                <a:solidFill>
                  <a:schemeClr val="bg1"/>
                </a:solidFill>
                <a:latin typeface="MS Reference Sans Serif" charset="0"/>
                <a:ea typeface="MS Reference Sans Serif" charset="0"/>
                <a:cs typeface="MS Reference Sans Serif" charset="0"/>
              </a:rPr>
              <a:t>lavaan</a:t>
            </a:r>
            <a:r>
              <a:rPr lang="nl-NL" b="1" dirty="0" smtClean="0">
                <a:solidFill>
                  <a:schemeClr val="bg1"/>
                </a:solidFill>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Rosseel</a:t>
            </a:r>
            <a:r>
              <a:rPr lang="nl-NL" b="1" dirty="0" smtClean="0">
                <a:solidFill>
                  <a:srgbClr val="00B0F0"/>
                </a:solidFill>
                <a:latin typeface="MS Reference Sans Serif" charset="0"/>
                <a:ea typeface="MS Reference Sans Serif" charset="0"/>
                <a:cs typeface="MS Reference Sans Serif" charset="0"/>
              </a:rPr>
              <a:t>, 2012</a:t>
            </a:r>
            <a:r>
              <a:rPr lang="nl-NL" b="1" dirty="0">
                <a:solidFill>
                  <a:schemeClr val="bg1"/>
                </a:solidFill>
                <a:latin typeface="MS Reference Sans Serif" charset="0"/>
                <a:ea typeface="MS Reference Sans Serif" charset="0"/>
                <a:cs typeface="MS Reference Sans Serif" charset="0"/>
              </a:rPr>
              <a:t>)</a:t>
            </a:r>
            <a:endParaRPr lang="en-US" b="1" dirty="0">
              <a:solidFill>
                <a:schemeClr val="bg1"/>
              </a:solidFill>
              <a:latin typeface="MS Reference Sans Serif" charset="0"/>
              <a:ea typeface="MS Reference Sans Serif" charset="0"/>
              <a:cs typeface="MS Reference Sans Serif" charset="0"/>
            </a:endParaRPr>
          </a:p>
        </p:txBody>
      </p:sp>
      <p:sp>
        <p:nvSpPr>
          <p:cNvPr id="35" name="TextBox 34"/>
          <p:cNvSpPr txBox="1"/>
          <p:nvPr/>
        </p:nvSpPr>
        <p:spPr>
          <a:xfrm>
            <a:off x="4163898" y="4984248"/>
            <a:ext cx="4388431" cy="307777"/>
          </a:xfrm>
          <a:prstGeom prst="rect">
            <a:avLst/>
          </a:prstGeom>
          <a:noFill/>
        </p:spPr>
        <p:txBody>
          <a:bodyPr wrap="square" rtlCol="0">
            <a:spAutoFit/>
          </a:bodyPr>
          <a:lstStyle/>
          <a:p>
            <a:r>
              <a:rPr lang="en-US" sz="1400" b="1" dirty="0" err="1" smtClean="0">
                <a:solidFill>
                  <a:schemeClr val="bg1"/>
                </a:solidFill>
                <a:latin typeface="MS Reference Sans Serif" charset="0"/>
                <a:ea typeface="MS Reference Sans Serif" charset="0"/>
                <a:cs typeface="MS Reference Sans Serif" charset="0"/>
              </a:rPr>
              <a:t>Disfigured</a:t>
            </a:r>
            <a:r>
              <a:rPr lang="en-US" sz="1400" b="1" baseline="-25000" dirty="0" err="1" smtClean="0">
                <a:solidFill>
                  <a:schemeClr val="bg1"/>
                </a:solidFill>
                <a:latin typeface="MS Reference Sans Serif" charset="0"/>
                <a:ea typeface="MS Reference Sans Serif" charset="0"/>
                <a:cs typeface="MS Reference Sans Serif" charset="0"/>
              </a:rPr>
              <a:t>Indirect</a:t>
            </a:r>
            <a:r>
              <a:rPr lang="en-US" sz="1400" b="1" dirty="0" smtClean="0">
                <a:solidFill>
                  <a:schemeClr val="bg1"/>
                </a:solidFill>
                <a:latin typeface="MS Reference Sans Serif" charset="0"/>
                <a:ea typeface="MS Reference Sans Serif" charset="0"/>
                <a:cs typeface="MS Reference Sans Serif" charset="0"/>
              </a:rPr>
              <a:t> = .194, 95% CI [.096, .319] </a:t>
            </a:r>
            <a:endParaRPr lang="en-US" sz="1400" b="1" dirty="0">
              <a:solidFill>
                <a:schemeClr val="bg1"/>
              </a:solidFill>
              <a:latin typeface="MS Reference Sans Serif" charset="0"/>
              <a:ea typeface="MS Reference Sans Serif" charset="0"/>
              <a:cs typeface="MS Reference Sans Serif" charset="0"/>
            </a:endParaRPr>
          </a:p>
        </p:txBody>
      </p:sp>
      <p:sp>
        <p:nvSpPr>
          <p:cNvPr id="20" name="TextBox 19"/>
          <p:cNvSpPr txBox="1"/>
          <p:nvPr/>
        </p:nvSpPr>
        <p:spPr>
          <a:xfrm>
            <a:off x="4804411" y="3924903"/>
            <a:ext cx="2654894" cy="307777"/>
          </a:xfrm>
          <a:prstGeom prst="rect">
            <a:avLst/>
          </a:prstGeom>
          <a:noFill/>
        </p:spPr>
        <p:txBody>
          <a:bodyPr wrap="none" rtlCol="0">
            <a:spAutoFit/>
          </a:bodyPr>
          <a:lstStyle/>
          <a:p>
            <a:r>
              <a:rPr lang="en-US" sz="1400" b="1" dirty="0" smtClean="0">
                <a:solidFill>
                  <a:schemeClr val="bg1"/>
                </a:solidFill>
                <a:latin typeface="MS Reference Sans Serif" charset="0"/>
                <a:ea typeface="MS Reference Sans Serif" charset="0"/>
                <a:cs typeface="MS Reference Sans Serif" charset="0"/>
              </a:rPr>
              <a:t>.189, 95% CI [-.072, .520]</a:t>
            </a:r>
            <a:endParaRPr lang="en-US" sz="1400" b="1" dirty="0">
              <a:solidFill>
                <a:schemeClr val="bg1"/>
              </a:solidFill>
              <a:latin typeface="MS Reference Sans Serif" charset="0"/>
              <a:ea typeface="MS Reference Sans Serif" charset="0"/>
              <a:cs typeface="MS Reference Sans Serif" charset="0"/>
            </a:endParaRPr>
          </a:p>
        </p:txBody>
      </p:sp>
      <p:sp>
        <p:nvSpPr>
          <p:cNvPr id="37" name="TextBox 36"/>
          <p:cNvSpPr txBox="1"/>
          <p:nvPr/>
        </p:nvSpPr>
        <p:spPr>
          <a:xfrm>
            <a:off x="4845288" y="1009375"/>
            <a:ext cx="2573140" cy="307777"/>
          </a:xfrm>
          <a:prstGeom prst="rect">
            <a:avLst/>
          </a:prstGeom>
          <a:noFill/>
        </p:spPr>
        <p:txBody>
          <a:bodyPr wrap="none" rtlCol="0">
            <a:spAutoFit/>
          </a:bodyPr>
          <a:lstStyle/>
          <a:p>
            <a:r>
              <a:rPr lang="en-US" sz="1400" b="1" smtClean="0">
                <a:solidFill>
                  <a:schemeClr val="bg1"/>
                </a:solidFill>
                <a:latin typeface="MS Reference Sans Serif" charset="0"/>
                <a:ea typeface="MS Reference Sans Serif" charset="0"/>
                <a:cs typeface="MS Reference Sans Serif" charset="0"/>
              </a:rPr>
              <a:t>.383, </a:t>
            </a:r>
            <a:r>
              <a:rPr lang="en-US" sz="1400" b="1" dirty="0" smtClean="0">
                <a:solidFill>
                  <a:schemeClr val="bg1"/>
                </a:solidFill>
                <a:latin typeface="MS Reference Sans Serif" charset="0"/>
                <a:ea typeface="MS Reference Sans Serif" charset="0"/>
                <a:cs typeface="MS Reference Sans Serif" charset="0"/>
              </a:rPr>
              <a:t>95% </a:t>
            </a:r>
            <a:r>
              <a:rPr lang="en-US" sz="1400" b="1" smtClean="0">
                <a:solidFill>
                  <a:schemeClr val="bg1"/>
                </a:solidFill>
                <a:latin typeface="MS Reference Sans Serif" charset="0"/>
                <a:ea typeface="MS Reference Sans Serif" charset="0"/>
                <a:cs typeface="MS Reference Sans Serif" charset="0"/>
              </a:rPr>
              <a:t>CI [.066, .678]</a:t>
            </a:r>
            <a:endParaRPr lang="en-US" sz="1400" b="1" dirty="0">
              <a:solidFill>
                <a:schemeClr val="bg1"/>
              </a:solidFill>
              <a:latin typeface="MS Reference Sans Serif" charset="0"/>
              <a:ea typeface="MS Reference Sans Serif" charset="0"/>
              <a:cs typeface="MS Reference Sans Serif" charset="0"/>
            </a:endParaRPr>
          </a:p>
        </p:txBody>
      </p:sp>
      <p:sp>
        <p:nvSpPr>
          <p:cNvPr id="38" name="TextBox 37"/>
          <p:cNvSpPr txBox="1"/>
          <p:nvPr/>
        </p:nvSpPr>
        <p:spPr>
          <a:xfrm>
            <a:off x="5458385" y="2366689"/>
            <a:ext cx="1346947" cy="584775"/>
          </a:xfrm>
          <a:prstGeom prst="rect">
            <a:avLst/>
          </a:prstGeom>
          <a:noFill/>
        </p:spPr>
        <p:txBody>
          <a:bodyPr wrap="square" rtlCol="0">
            <a:spAutoFit/>
          </a:bodyPr>
          <a:lstStyle/>
          <a:p>
            <a:pPr algn="ctr"/>
            <a:r>
              <a:rPr lang="en-US" sz="1600" b="1" dirty="0" smtClean="0">
                <a:solidFill>
                  <a:schemeClr val="bg1"/>
                </a:solidFill>
                <a:latin typeface="MS Reference Sans Serif" charset="0"/>
                <a:ea typeface="MS Reference Sans Serif" charset="0"/>
                <a:cs typeface="MS Reference Sans Serif" charset="0"/>
              </a:rPr>
              <a:t>Disfigured</a:t>
            </a:r>
          </a:p>
          <a:p>
            <a:pPr algn="ctr"/>
            <a:r>
              <a:rPr lang="en-US" sz="1600" b="1" dirty="0" smtClean="0">
                <a:solidFill>
                  <a:schemeClr val="bg1"/>
                </a:solidFill>
                <a:latin typeface="MS Reference Sans Serif" charset="0"/>
                <a:ea typeface="MS Reference Sans Serif" charset="0"/>
                <a:cs typeface="MS Reference Sans Serif" charset="0"/>
              </a:rPr>
              <a:t>Rating</a:t>
            </a:r>
            <a:endParaRPr lang="en-US" sz="1600" b="1" dirty="0">
              <a:solidFill>
                <a:schemeClr val="bg1"/>
              </a:solidFill>
              <a:latin typeface="MS Reference Sans Serif" charset="0"/>
              <a:ea typeface="MS Reference Sans Serif" charset="0"/>
              <a:cs typeface="MS Reference Sans Serif" charset="0"/>
            </a:endParaRPr>
          </a:p>
        </p:txBody>
      </p:sp>
      <p:sp>
        <p:nvSpPr>
          <p:cNvPr id="39" name="TextBox 38"/>
          <p:cNvSpPr txBox="1"/>
          <p:nvPr/>
        </p:nvSpPr>
        <p:spPr>
          <a:xfrm>
            <a:off x="9420519" y="4552145"/>
            <a:ext cx="2172231" cy="954107"/>
          </a:xfrm>
          <a:prstGeom prst="rect">
            <a:avLst/>
          </a:prstGeom>
          <a:noFill/>
        </p:spPr>
        <p:txBody>
          <a:bodyPr wrap="square" rtlCol="0">
            <a:spAutoFit/>
          </a:bodyPr>
          <a:lstStyle/>
          <a:p>
            <a:pPr algn="ctr"/>
            <a:r>
              <a:rPr lang="en-US" sz="1400" b="1" u="sng" dirty="0" smtClean="0">
                <a:solidFill>
                  <a:schemeClr val="bg1"/>
                </a:solidFill>
                <a:latin typeface="MS Reference Sans Serif" charset="0"/>
                <a:ea typeface="MS Reference Sans Serif" charset="0"/>
                <a:cs typeface="MS Reference Sans Serif" charset="0"/>
              </a:rPr>
              <a:t>Latent variable</a:t>
            </a:r>
          </a:p>
          <a:p>
            <a:pPr algn="ctr"/>
            <a:r>
              <a:rPr lang="en-US" sz="1400" b="1" dirty="0" smtClean="0">
                <a:solidFill>
                  <a:schemeClr val="bg1"/>
                </a:solidFill>
                <a:latin typeface="MS Reference Sans Serif" charset="0"/>
                <a:ea typeface="MS Reference Sans Serif" charset="0"/>
                <a:cs typeface="MS Reference Sans Serif" charset="0"/>
              </a:rPr>
              <a:t>‘Want to avoid’</a:t>
            </a:r>
          </a:p>
          <a:p>
            <a:pPr algn="ctr"/>
            <a:r>
              <a:rPr lang="en-US" sz="1400" b="1" dirty="0" smtClean="0">
                <a:solidFill>
                  <a:schemeClr val="bg1"/>
                </a:solidFill>
                <a:latin typeface="MS Reference Sans Serif" charset="0"/>
                <a:ea typeface="MS Reference Sans Serif" charset="0"/>
                <a:cs typeface="MS Reference Sans Serif" charset="0"/>
              </a:rPr>
              <a:t>‘Willing to stand near’</a:t>
            </a:r>
          </a:p>
          <a:p>
            <a:pPr algn="ctr"/>
            <a:r>
              <a:rPr lang="en-US" sz="1400" b="1" dirty="0" smtClean="0">
                <a:solidFill>
                  <a:schemeClr val="bg1"/>
                </a:solidFill>
                <a:latin typeface="MS Reference Sans Serif" charset="0"/>
                <a:ea typeface="MS Reference Sans Serif" charset="0"/>
                <a:cs typeface="MS Reference Sans Serif" charset="0"/>
              </a:rPr>
              <a:t>(reverse-coded)</a:t>
            </a:r>
            <a:endParaRPr lang="en-US" sz="1400" b="1" dirty="0">
              <a:solidFill>
                <a:schemeClr val="bg1"/>
              </a:solidFill>
              <a:latin typeface="MS Reference Sans Serif" charset="0"/>
              <a:ea typeface="MS Reference Sans Serif" charset="0"/>
              <a:cs typeface="MS Reference Sans Serif" charset="0"/>
            </a:endParaRPr>
          </a:p>
        </p:txBody>
      </p:sp>
      <p:sp>
        <p:nvSpPr>
          <p:cNvPr id="17" name="TextBox 16"/>
          <p:cNvSpPr txBox="1"/>
          <p:nvPr/>
        </p:nvSpPr>
        <p:spPr>
          <a:xfrm>
            <a:off x="5397842" y="1312000"/>
            <a:ext cx="1468031" cy="369332"/>
          </a:xfrm>
          <a:prstGeom prst="rect">
            <a:avLst/>
          </a:prstGeom>
          <a:noFill/>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Total effect</a:t>
            </a:r>
            <a:endParaRPr lang="en-US" b="1" dirty="0">
              <a:solidFill>
                <a:srgbClr val="FFFF00"/>
              </a:solidFill>
              <a:latin typeface="MS Reference Sans Serif" charset="0"/>
              <a:ea typeface="MS Reference Sans Serif" charset="0"/>
              <a:cs typeface="MS Reference Sans Serif" charset="0"/>
            </a:endParaRPr>
          </a:p>
        </p:txBody>
      </p:sp>
      <p:sp>
        <p:nvSpPr>
          <p:cNvPr id="40" name="TextBox 39"/>
          <p:cNvSpPr txBox="1"/>
          <p:nvPr/>
        </p:nvSpPr>
        <p:spPr>
          <a:xfrm>
            <a:off x="5328592" y="4233981"/>
            <a:ext cx="1606530" cy="369332"/>
          </a:xfrm>
          <a:prstGeom prst="rect">
            <a:avLst/>
          </a:prstGeom>
          <a:noFill/>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Direct effect</a:t>
            </a:r>
            <a:endParaRPr lang="en-US" b="1" dirty="0">
              <a:solidFill>
                <a:srgbClr val="FFFF00"/>
              </a:solidFill>
              <a:latin typeface="MS Reference Sans Serif" charset="0"/>
              <a:ea typeface="MS Reference Sans Serif" charset="0"/>
              <a:cs typeface="MS Reference Sans Serif" charset="0"/>
            </a:endParaRPr>
          </a:p>
        </p:txBody>
      </p:sp>
      <p:sp>
        <p:nvSpPr>
          <p:cNvPr id="41" name="TextBox 40"/>
          <p:cNvSpPr txBox="1"/>
          <p:nvPr/>
        </p:nvSpPr>
        <p:spPr>
          <a:xfrm>
            <a:off x="5328592" y="5286064"/>
            <a:ext cx="1816523" cy="369332"/>
          </a:xfrm>
          <a:prstGeom prst="rect">
            <a:avLst/>
          </a:prstGeom>
          <a:noFill/>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Indirect effect</a:t>
            </a:r>
            <a:endParaRPr lang="en-US" b="1" dirty="0">
              <a:solidFill>
                <a:srgbClr val="FFFF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65489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250"/>
                                        <p:tgtEl>
                                          <p:spTgt spid="3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250"/>
                                        <p:tgtEl>
                                          <p:spTgt spid="1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250"/>
                                        <p:tgtEl>
                                          <p:spTgt spid="29"/>
                                        </p:tgtEl>
                                      </p:cBhvr>
                                    </p:animEffect>
                                  </p:childTnLst>
                                </p:cTn>
                              </p:par>
                            </p:childTnLst>
                          </p:cTn>
                        </p:par>
                        <p:par>
                          <p:cTn id="36" fill="hold">
                            <p:stCondLst>
                              <p:cond delay="250"/>
                            </p:stCondLst>
                            <p:childTnLst>
                              <p:par>
                                <p:cTn id="37" presetID="22" presetClass="entr" presetSubtype="8"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250"/>
                                        <p:tgtEl>
                                          <p:spTgt spid="38"/>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250"/>
                                        <p:tgtEl>
                                          <p:spTgt spid="10"/>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250"/>
                                        <p:tgtEl>
                                          <p:spTgt spid="31"/>
                                        </p:tgtEl>
                                      </p:cBhvr>
                                    </p:animEffect>
                                  </p:childTnLst>
                                </p:cTn>
                              </p:par>
                              <p:par>
                                <p:cTn id="47" presetID="22" presetClass="entr" presetSubtype="8"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250"/>
                                        <p:tgtEl>
                                          <p:spTgt spid="22"/>
                                        </p:tgtEl>
                                      </p:cBhvr>
                                    </p:animEffect>
                                  </p:childTnLst>
                                </p:cTn>
                              </p:par>
                            </p:childTnLst>
                          </p:cTn>
                        </p:par>
                        <p:par>
                          <p:cTn id="50" fill="hold">
                            <p:stCondLst>
                              <p:cond delay="750"/>
                            </p:stCondLst>
                            <p:childTnLst>
                              <p:par>
                                <p:cTn id="51" presetID="1"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par>
                          <p:cTn id="55" fill="hold">
                            <p:stCondLst>
                              <p:cond delay="750"/>
                            </p:stCondLst>
                            <p:childTnLst>
                              <p:par>
                                <p:cTn id="56" presetID="1" presetClass="entr" presetSubtype="0" fill="hold" grpId="0" nodeType="afterEffect">
                                  <p:stCondLst>
                                    <p:cond delay="1000"/>
                                  </p:stCondLst>
                                  <p:childTnLst>
                                    <p:set>
                                      <p:cBhvr>
                                        <p:cTn id="57" dur="1" fill="hold">
                                          <p:stCondLst>
                                            <p:cond delay="0"/>
                                          </p:stCondLst>
                                        </p:cTn>
                                        <p:tgtEl>
                                          <p:spTgt spid="33"/>
                                        </p:tgtEl>
                                        <p:attrNameLst>
                                          <p:attrName>style.visibility</p:attrName>
                                        </p:attrNameLst>
                                      </p:cBhvr>
                                      <p:to>
                                        <p:strVal val="visible"/>
                                      </p:to>
                                    </p:set>
                                  </p:childTnLst>
                                </p:cTn>
                              </p:par>
                              <p:par>
                                <p:cTn id="58" presetID="1" presetClass="entr" presetSubtype="0" fill="hold" grpId="0" nodeType="withEffect">
                                  <p:stCondLst>
                                    <p:cond delay="1000"/>
                                  </p:stCondLst>
                                  <p:childTnLst>
                                    <p:set>
                                      <p:cBhvr>
                                        <p:cTn id="59" dur="1" fill="hold">
                                          <p:stCondLst>
                                            <p:cond delay="0"/>
                                          </p:stCondLst>
                                        </p:cTn>
                                        <p:tgtEl>
                                          <p:spTgt spid="37"/>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7"/>
                                        </p:tgtEl>
                                        <p:attrNameLst>
                                          <p:attrName>style.visibility</p:attrName>
                                        </p:attrNameLst>
                                      </p:cBhvr>
                                      <p:to>
                                        <p:strVal val="visible"/>
                                      </p:to>
                                    </p:set>
                                  </p:childTnLst>
                                </p:cTn>
                              </p:par>
                              <p:par>
                                <p:cTn id="62" presetID="1" presetClass="entr" presetSubtype="0" fill="hold" grpId="0" nodeType="withEffect">
                                  <p:stCondLst>
                                    <p:cond delay="1000"/>
                                  </p:stCondLst>
                                  <p:childTnLst>
                                    <p:set>
                                      <p:cBhvr>
                                        <p:cTn id="63" dur="1" fill="hold">
                                          <p:stCondLst>
                                            <p:cond delay="0"/>
                                          </p:stCondLst>
                                        </p:cTn>
                                        <p:tgtEl>
                                          <p:spTgt spid="2"/>
                                        </p:tgtEl>
                                        <p:attrNameLst>
                                          <p:attrName>style.visibility</p:attrName>
                                        </p:attrNameLst>
                                      </p:cBhvr>
                                      <p:to>
                                        <p:strVal val="visible"/>
                                      </p:to>
                                    </p:set>
                                  </p:childTnLst>
                                </p:cTn>
                              </p:par>
                              <p:par>
                                <p:cTn id="64" presetID="1" presetClass="entr" presetSubtype="0" fill="hold" grpId="0" nodeType="withEffect">
                                  <p:stCondLst>
                                    <p:cond delay="1000"/>
                                  </p:stCondLst>
                                  <p:childTnLst>
                                    <p:set>
                                      <p:cBhvr>
                                        <p:cTn id="65" dur="1" fill="hold">
                                          <p:stCondLst>
                                            <p:cond delay="0"/>
                                          </p:stCondLst>
                                        </p:cTn>
                                        <p:tgtEl>
                                          <p:spTgt spid="3"/>
                                        </p:tgtEl>
                                        <p:attrNameLst>
                                          <p:attrName>style.visibility</p:attrName>
                                        </p:attrNameLst>
                                      </p:cBhvr>
                                      <p:to>
                                        <p:strVal val="visible"/>
                                      </p:to>
                                    </p:set>
                                  </p:childTnLst>
                                </p:cTn>
                              </p:par>
                              <p:par>
                                <p:cTn id="66" presetID="1" presetClass="entr" presetSubtype="0" fill="hold" grpId="0" nodeType="withEffect">
                                  <p:stCondLst>
                                    <p:cond delay="1000"/>
                                  </p:stCondLst>
                                  <p:childTnLst>
                                    <p:set>
                                      <p:cBhvr>
                                        <p:cTn id="67" dur="1" fill="hold">
                                          <p:stCondLst>
                                            <p:cond delay="0"/>
                                          </p:stCondLst>
                                        </p:cTn>
                                        <p:tgtEl>
                                          <p:spTgt spid="4"/>
                                        </p:tgtEl>
                                        <p:attrNameLst>
                                          <p:attrName>style.visibility</p:attrName>
                                        </p:attrNameLst>
                                      </p:cBhvr>
                                      <p:to>
                                        <p:strVal val="visible"/>
                                      </p:to>
                                    </p:set>
                                  </p:childTnLst>
                                </p:cTn>
                              </p:par>
                              <p:par>
                                <p:cTn id="68" presetID="1" presetClass="entr" presetSubtype="0" fill="hold" grpId="0" nodeType="withEffect">
                                  <p:stCondLst>
                                    <p:cond delay="1000"/>
                                  </p:stCondLst>
                                  <p:childTnLst>
                                    <p:set>
                                      <p:cBhvr>
                                        <p:cTn id="69" dur="1" fill="hold">
                                          <p:stCondLst>
                                            <p:cond delay="0"/>
                                          </p:stCondLst>
                                        </p:cTn>
                                        <p:tgtEl>
                                          <p:spTgt spid="5"/>
                                        </p:tgtEl>
                                        <p:attrNameLst>
                                          <p:attrName>style.visibility</p:attrName>
                                        </p:attrNameLst>
                                      </p:cBhvr>
                                      <p:to>
                                        <p:strVal val="visible"/>
                                      </p:to>
                                    </p:set>
                                  </p:childTnLst>
                                </p:cTn>
                              </p:par>
                              <p:par>
                                <p:cTn id="70" presetID="1" presetClass="entr" presetSubtype="0" fill="hold" grpId="0" nodeType="withEffect">
                                  <p:stCondLst>
                                    <p:cond delay="1000"/>
                                  </p:stCondLst>
                                  <p:childTnLst>
                                    <p:set>
                                      <p:cBhvr>
                                        <p:cTn id="71" dur="1" fill="hold">
                                          <p:stCondLst>
                                            <p:cond delay="0"/>
                                          </p:stCondLst>
                                        </p:cTn>
                                        <p:tgtEl>
                                          <p:spTgt spid="17"/>
                                        </p:tgtEl>
                                        <p:attrNameLst>
                                          <p:attrName>style.visibility</p:attrName>
                                        </p:attrNameLst>
                                      </p:cBhvr>
                                      <p:to>
                                        <p:strVal val="visible"/>
                                      </p:to>
                                    </p:set>
                                  </p:childTnLst>
                                </p:cTn>
                              </p:par>
                              <p:par>
                                <p:cTn id="72" presetID="1" presetClass="entr" presetSubtype="0" fill="hold" grpId="0" nodeType="withEffect">
                                  <p:stCondLst>
                                    <p:cond delay="1000"/>
                                  </p:stCondLst>
                                  <p:childTnLst>
                                    <p:set>
                                      <p:cBhvr>
                                        <p:cTn id="7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8" grpId="0" animBg="1"/>
      <p:bldP spid="9" grpId="0"/>
      <p:bldP spid="10" grpId="0" animBg="1"/>
      <p:bldP spid="14" grpId="0" animBg="1"/>
      <p:bldP spid="15" grpId="0"/>
      <p:bldP spid="29" grpId="0"/>
      <p:bldP spid="31" grpId="0"/>
      <p:bldP spid="33" grpId="0"/>
      <p:bldP spid="34" grpId="0"/>
      <p:bldP spid="35" grpId="0"/>
      <p:bldP spid="20" grpId="0"/>
      <p:bldP spid="37" grpId="0"/>
      <p:bldP spid="38" grpId="0"/>
      <p:bldP spid="39" grpId="0"/>
      <p:bldP spid="17" grpId="0"/>
      <p:bldP spid="40" grpId="0"/>
      <p:bldP spid="41" grpId="0"/>
      <p:bldP spid="4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6734"/>
            <a:ext cx="2743200" cy="2743200"/>
          </a:xfrm>
          <a:prstGeom prst="rect">
            <a:avLst/>
          </a:prstGeom>
          <a:ln w="76200">
            <a:solidFill>
              <a:srgbClr val="ABD9E9"/>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2380945"/>
            <a:ext cx="2743200" cy="2743200"/>
          </a:xfrm>
          <a:prstGeom prst="rect">
            <a:avLst/>
          </a:prstGeom>
          <a:ln w="76200">
            <a:solidFill>
              <a:srgbClr val="EA484B"/>
            </a:solidFill>
          </a:ln>
        </p:spPr>
      </p:pic>
      <p:sp>
        <p:nvSpPr>
          <p:cNvPr id="5" name="Title 4"/>
          <p:cNvSpPr>
            <a:spLocks noGrp="1"/>
          </p:cNvSpPr>
          <p:nvPr>
            <p:ph type="title"/>
          </p:nvPr>
        </p:nvSpPr>
        <p:spPr/>
        <p:txBody>
          <a:bodyPr>
            <a:normAutofit/>
          </a:bodyPr>
          <a:lstStyle/>
          <a:p>
            <a:r>
              <a:rPr lang="en-US" sz="2800" b="1" dirty="0" smtClean="0">
                <a:solidFill>
                  <a:schemeClr val="bg1"/>
                </a:solidFill>
                <a:latin typeface="MS Reference Sans Serif" charset="0"/>
                <a:ea typeface="MS Reference Sans Serif" charset="0"/>
                <a:cs typeface="MS Reference Sans Serif" charset="0"/>
              </a:rPr>
              <a:t>The germy mental image possesses features that serve as heuristic cues to infectious disease threat</a:t>
            </a:r>
            <a:endParaRPr lang="en-US" sz="2800" b="1" dirty="0">
              <a:solidFill>
                <a:schemeClr val="bg1"/>
              </a:solidFill>
              <a:latin typeface="MS Reference Sans Serif" charset="0"/>
              <a:ea typeface="MS Reference Sans Serif" charset="0"/>
              <a:cs typeface="MS Reference Sans Serif" charset="0"/>
            </a:endParaRPr>
          </a:p>
        </p:txBody>
      </p:sp>
      <p:sp>
        <p:nvSpPr>
          <p:cNvPr id="6" name="TextBox 5"/>
          <p:cNvSpPr txBox="1"/>
          <p:nvPr/>
        </p:nvSpPr>
        <p:spPr>
          <a:xfrm>
            <a:off x="9287138" y="1685563"/>
            <a:ext cx="1390124" cy="523220"/>
          </a:xfrm>
          <a:prstGeom prst="rect">
            <a:avLst/>
          </a:prstGeom>
          <a:noFill/>
        </p:spPr>
        <p:txBody>
          <a:bodyPr wrap="none" rtlCol="0">
            <a:spAutoFit/>
          </a:bodyPr>
          <a:lstStyle/>
          <a:p>
            <a:r>
              <a:rPr lang="en-US" sz="2800" b="1" dirty="0" smtClean="0">
                <a:solidFill>
                  <a:schemeClr val="bg1"/>
                </a:solidFill>
                <a:latin typeface="MS Reference Sans Serif" charset="0"/>
                <a:ea typeface="MS Reference Sans Serif" charset="0"/>
                <a:cs typeface="MS Reference Sans Serif" charset="0"/>
              </a:rPr>
              <a:t>Germy</a:t>
            </a:r>
            <a:endParaRPr lang="en-US" sz="2800" b="1" dirty="0">
              <a:solidFill>
                <a:schemeClr val="bg1"/>
              </a:solidFill>
              <a:latin typeface="MS Reference Sans Serif" charset="0"/>
              <a:ea typeface="MS Reference Sans Serif" charset="0"/>
              <a:cs typeface="MS Reference Sans Serif" charset="0"/>
            </a:endParaRPr>
          </a:p>
        </p:txBody>
      </p:sp>
      <p:sp>
        <p:nvSpPr>
          <p:cNvPr id="7" name="TextBox 6"/>
          <p:cNvSpPr txBox="1"/>
          <p:nvPr/>
        </p:nvSpPr>
        <p:spPr>
          <a:xfrm>
            <a:off x="1091545" y="1701352"/>
            <a:ext cx="2236510" cy="523220"/>
          </a:xfrm>
          <a:prstGeom prst="rect">
            <a:avLst/>
          </a:prstGeom>
          <a:noFill/>
        </p:spPr>
        <p:txBody>
          <a:bodyPr wrap="none" rtlCol="0">
            <a:spAutoFit/>
          </a:bodyPr>
          <a:lstStyle/>
          <a:p>
            <a:r>
              <a:rPr lang="en-US" sz="2800" b="1">
                <a:solidFill>
                  <a:schemeClr val="bg1"/>
                </a:solidFill>
                <a:latin typeface="MS Reference Sans Serif" charset="0"/>
                <a:ea typeface="MS Reference Sans Serif" charset="0"/>
                <a:cs typeface="MS Reference Sans Serif" charset="0"/>
              </a:rPr>
              <a:t>a</a:t>
            </a:r>
            <a:r>
              <a:rPr lang="en-US" sz="2800" b="1" smtClean="0">
                <a:solidFill>
                  <a:schemeClr val="bg1"/>
                </a:solidFill>
                <a:latin typeface="MS Reference Sans Serif" charset="0"/>
                <a:ea typeface="MS Reference Sans Serif" charset="0"/>
                <a:cs typeface="MS Reference Sans Serif" charset="0"/>
              </a:rPr>
              <a:t>nti-Germy</a:t>
            </a:r>
            <a:endParaRPr lang="en-US" sz="2800" b="1" dirty="0">
              <a:solidFill>
                <a:schemeClr val="bg1"/>
              </a:solidFill>
              <a:latin typeface="MS Reference Sans Serif" charset="0"/>
              <a:ea typeface="MS Reference Sans Serif" charset="0"/>
              <a:cs typeface="MS Reference Sans Serif" charset="0"/>
            </a:endParaRPr>
          </a:p>
        </p:txBody>
      </p:sp>
      <p:sp>
        <p:nvSpPr>
          <p:cNvPr id="8" name="Rectangle 7"/>
          <p:cNvSpPr/>
          <p:nvPr/>
        </p:nvSpPr>
        <p:spPr>
          <a:xfrm>
            <a:off x="4035287" y="3275491"/>
            <a:ext cx="4121426" cy="954107"/>
          </a:xfrm>
          <a:prstGeom prst="rect">
            <a:avLst/>
          </a:prstGeom>
        </p:spPr>
        <p:txBody>
          <a:bodyPr wrap="square">
            <a:spAutoFit/>
          </a:bodyPr>
          <a:lstStyle/>
          <a:p>
            <a:r>
              <a:rPr lang="en-US" sz="2800" b="1" dirty="0" smtClean="0">
                <a:solidFill>
                  <a:schemeClr val="bg1"/>
                </a:solidFill>
                <a:latin typeface="MS Reference Sans Serif" charset="0"/>
                <a:ea typeface="MS Reference Sans Serif" charset="0"/>
                <a:cs typeface="MS Reference Sans Serif" charset="0"/>
              </a:rPr>
              <a:t>These features may motivate avoidance</a:t>
            </a:r>
            <a:endParaRPr lang="en-US" sz="2800" dirty="0"/>
          </a:p>
        </p:txBody>
      </p:sp>
    </p:spTree>
    <p:extLst>
      <p:ext uri="{BB962C8B-B14F-4D97-AF65-F5344CB8AC3E}">
        <p14:creationId xmlns:p14="http://schemas.microsoft.com/office/powerpoint/2010/main" val="12104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87904" y="3013502"/>
            <a:ext cx="3416192" cy="830997"/>
          </a:xfrm>
          <a:prstGeom prst="rect">
            <a:avLst/>
          </a:prstGeom>
          <a:noFill/>
        </p:spPr>
        <p:txBody>
          <a:bodyPr wrap="none" rtlCol="0">
            <a:spAutoFit/>
          </a:bodyPr>
          <a:lstStyle/>
          <a:p>
            <a:r>
              <a:rPr lang="en-US" sz="4800" b="1" dirty="0" smtClean="0">
                <a:solidFill>
                  <a:schemeClr val="bg1"/>
                </a:solidFill>
                <a:latin typeface="MS Reference Sans Serif" charset="0"/>
                <a:ea typeface="MS Reference Sans Serif" charset="0"/>
                <a:cs typeface="MS Reference Sans Serif" charset="0"/>
              </a:rPr>
              <a:t>Thank you</a:t>
            </a:r>
            <a:endParaRPr lang="en-US" sz="4800" b="1" dirty="0">
              <a:solidFill>
                <a:schemeClr val="bg1"/>
              </a:solidFill>
              <a:latin typeface="MS Reference Sans Serif" charset="0"/>
              <a:ea typeface="MS Reference Sans Serif" charset="0"/>
              <a:cs typeface="MS Reference Sans Serif" charset="0"/>
            </a:endParaRPr>
          </a:p>
        </p:txBody>
      </p:sp>
      <p:sp>
        <p:nvSpPr>
          <p:cNvPr id="3" name="TextBox 2"/>
          <p:cNvSpPr txBox="1"/>
          <p:nvPr/>
        </p:nvSpPr>
        <p:spPr>
          <a:xfrm>
            <a:off x="3333064" y="3844499"/>
            <a:ext cx="5525872" cy="523220"/>
          </a:xfrm>
          <a:prstGeom prst="rect">
            <a:avLst/>
          </a:prstGeom>
          <a:noFill/>
        </p:spPr>
        <p:txBody>
          <a:bodyPr wrap="none" rtlCol="0">
            <a:spAutoFit/>
          </a:bodyPr>
          <a:lstStyle/>
          <a:p>
            <a:r>
              <a:rPr lang="en-US" sz="2800" b="1" dirty="0" smtClean="0">
                <a:solidFill>
                  <a:schemeClr val="bg1"/>
                </a:solidFill>
                <a:latin typeface="MS Reference Sans Serif" charset="0"/>
                <a:ea typeface="MS Reference Sans Serif" charset="0"/>
                <a:cs typeface="MS Reference Sans Serif" charset="0"/>
              </a:rPr>
              <a:t>Contact: </a:t>
            </a:r>
            <a:r>
              <a:rPr lang="en-US" sz="2800" b="1" dirty="0" smtClean="0">
                <a:solidFill>
                  <a:schemeClr val="bg1"/>
                </a:solidFill>
                <a:latin typeface="MS Reference Sans Serif" charset="0"/>
                <a:ea typeface="MS Reference Sans Serif" charset="0"/>
                <a:cs typeface="MS Reference Sans Serif" charset="0"/>
                <a:hlinkClick r:id="rId2"/>
              </a:rPr>
              <a:t>nickmm@umich.edu</a:t>
            </a:r>
            <a:endParaRPr lang="en-US" sz="2800" b="1" dirty="0" smtClean="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44590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chemeClr val="bg1"/>
                </a:solidFill>
                <a:latin typeface="MS Reference Sans Serif" charset="0"/>
                <a:ea typeface="MS Reference Sans Serif" charset="0"/>
                <a:cs typeface="MS Reference Sans Serif" charset="0"/>
              </a:rPr>
              <a:t>References</a:t>
            </a:r>
            <a:endParaRPr lang="en-US" b="1" dirty="0">
              <a:solidFill>
                <a:schemeClr val="bg1"/>
              </a:solidFill>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Autofit/>
          </a:bodyPr>
          <a:lstStyle/>
          <a:p>
            <a:r>
              <a:rPr lang="en-US" sz="1200" b="1" dirty="0" err="1" smtClean="0">
                <a:solidFill>
                  <a:schemeClr val="bg1"/>
                </a:solidFill>
                <a:latin typeface="MS Reference Sans Serif" charset="0"/>
                <a:ea typeface="MS Reference Sans Serif" charset="0"/>
                <a:cs typeface="MS Reference Sans Serif" charset="0"/>
              </a:rPr>
              <a:t>Dotsch</a:t>
            </a:r>
            <a:r>
              <a:rPr lang="en-US" sz="1200" b="1" dirty="0" smtClean="0">
                <a:solidFill>
                  <a:schemeClr val="bg1"/>
                </a:solidFill>
                <a:latin typeface="MS Reference Sans Serif" charset="0"/>
                <a:ea typeface="MS Reference Sans Serif" charset="0"/>
                <a:cs typeface="MS Reference Sans Serif" charset="0"/>
              </a:rPr>
              <a:t> </a:t>
            </a:r>
            <a:r>
              <a:rPr lang="en-US" sz="1200" b="1" dirty="0">
                <a:solidFill>
                  <a:schemeClr val="bg1"/>
                </a:solidFill>
                <a:latin typeface="MS Reference Sans Serif" charset="0"/>
                <a:ea typeface="MS Reference Sans Serif" charset="0"/>
                <a:cs typeface="MS Reference Sans Serif" charset="0"/>
              </a:rPr>
              <a:t>(2016). </a:t>
            </a:r>
            <a:r>
              <a:rPr lang="en-US" sz="1200" b="1" dirty="0" err="1">
                <a:solidFill>
                  <a:schemeClr val="bg1"/>
                </a:solidFill>
                <a:latin typeface="MS Reference Sans Serif" charset="0"/>
                <a:ea typeface="MS Reference Sans Serif" charset="0"/>
                <a:cs typeface="MS Reference Sans Serif" charset="0"/>
              </a:rPr>
              <a:t>rcicr</a:t>
            </a:r>
            <a:r>
              <a:rPr lang="en-US" sz="1200" b="1" dirty="0">
                <a:solidFill>
                  <a:schemeClr val="bg1"/>
                </a:solidFill>
                <a:latin typeface="MS Reference Sans Serif" charset="0"/>
                <a:ea typeface="MS Reference Sans Serif" charset="0"/>
                <a:cs typeface="MS Reference Sans Serif" charset="0"/>
              </a:rPr>
              <a:t>: Reverse correlation image classification  toolbox. R package version 0.3.4.1</a:t>
            </a:r>
            <a:r>
              <a:rPr lang="en-US" sz="1200" b="1" dirty="0" smtClean="0">
                <a:solidFill>
                  <a:schemeClr val="bg1"/>
                </a:solidFill>
                <a:latin typeface="MS Reference Sans Serif" charset="0"/>
                <a:ea typeface="MS Reference Sans Serif" charset="0"/>
                <a:cs typeface="MS Reference Sans Serif" charset="0"/>
              </a:rPr>
              <a:t>.</a:t>
            </a:r>
          </a:p>
          <a:p>
            <a:r>
              <a:rPr lang="en-US" sz="1200" b="1" dirty="0">
                <a:solidFill>
                  <a:schemeClr val="bg1"/>
                </a:solidFill>
                <a:latin typeface="MS Reference Sans Serif" charset="0"/>
                <a:ea typeface="MS Reference Sans Serif" charset="0"/>
                <a:cs typeface="MS Reference Sans Serif" charset="0"/>
              </a:rPr>
              <a:t>Duncan, L. A., &amp; Schaller, M. (2009). Prejudicial attitudes toward older adults may be exaggerated when people feel vulnerable to infectious disease: Evidence and implications. </a:t>
            </a:r>
            <a:r>
              <a:rPr lang="en-US" sz="1200" b="1" i="1" dirty="0">
                <a:solidFill>
                  <a:schemeClr val="bg1"/>
                </a:solidFill>
                <a:latin typeface="MS Reference Sans Serif" charset="0"/>
                <a:ea typeface="MS Reference Sans Serif" charset="0"/>
                <a:cs typeface="MS Reference Sans Serif" charset="0"/>
              </a:rPr>
              <a:t>Analyses of Social Issues and Public Policy, 9(1)</a:t>
            </a:r>
            <a:r>
              <a:rPr lang="en-US" sz="1200" b="1" dirty="0">
                <a:solidFill>
                  <a:schemeClr val="bg1"/>
                </a:solidFill>
                <a:latin typeface="MS Reference Sans Serif" charset="0"/>
                <a:ea typeface="MS Reference Sans Serif" charset="0"/>
                <a:cs typeface="MS Reference Sans Serif" charset="0"/>
              </a:rPr>
              <a:t>, </a:t>
            </a:r>
            <a:r>
              <a:rPr lang="en-US" sz="1200" b="1" dirty="0" smtClean="0">
                <a:solidFill>
                  <a:schemeClr val="bg1"/>
                </a:solidFill>
                <a:latin typeface="MS Reference Sans Serif" charset="0"/>
                <a:ea typeface="MS Reference Sans Serif" charset="0"/>
                <a:cs typeface="MS Reference Sans Serif" charset="0"/>
              </a:rPr>
              <a:t>97-115.</a:t>
            </a:r>
          </a:p>
          <a:p>
            <a:r>
              <a:rPr lang="en-US" sz="1200" b="1" dirty="0" err="1">
                <a:solidFill>
                  <a:schemeClr val="bg1"/>
                </a:solidFill>
                <a:latin typeface="MS Reference Sans Serif" charset="0"/>
                <a:ea typeface="MS Reference Sans Serif" charset="0"/>
                <a:cs typeface="MS Reference Sans Serif" charset="0"/>
              </a:rPr>
              <a:t>Haselton</a:t>
            </a:r>
            <a:r>
              <a:rPr lang="en-US" sz="1200" b="1" dirty="0">
                <a:solidFill>
                  <a:schemeClr val="bg1"/>
                </a:solidFill>
                <a:latin typeface="MS Reference Sans Serif" charset="0"/>
                <a:ea typeface="MS Reference Sans Serif" charset="0"/>
                <a:cs typeface="MS Reference Sans Serif" charset="0"/>
              </a:rPr>
              <a:t>, M. G., &amp; Buss, D. M. (2000). Error Management Theory: A New Perspective on Biases in Cross-Sex Mind Reading. </a:t>
            </a:r>
            <a:r>
              <a:rPr lang="en-US" sz="1200" b="1" i="1" dirty="0">
                <a:solidFill>
                  <a:schemeClr val="bg1"/>
                </a:solidFill>
                <a:latin typeface="MS Reference Sans Serif" charset="0"/>
                <a:ea typeface="MS Reference Sans Serif" charset="0"/>
                <a:cs typeface="MS Reference Sans Serif" charset="0"/>
              </a:rPr>
              <a:t>Journal of Personality and Social Psychology, 78(1)</a:t>
            </a:r>
            <a:r>
              <a:rPr lang="en-US" sz="1200" b="1" dirty="0">
                <a:solidFill>
                  <a:schemeClr val="bg1"/>
                </a:solidFill>
                <a:latin typeface="MS Reference Sans Serif" charset="0"/>
                <a:ea typeface="MS Reference Sans Serif" charset="0"/>
                <a:cs typeface="MS Reference Sans Serif" charset="0"/>
              </a:rPr>
              <a:t>, 81-91.</a:t>
            </a:r>
          </a:p>
          <a:p>
            <a:r>
              <a:rPr lang="en-US" sz="1200" b="1" dirty="0" err="1">
                <a:solidFill>
                  <a:schemeClr val="bg1"/>
                </a:solidFill>
                <a:latin typeface="MS Reference Sans Serif" charset="0"/>
                <a:ea typeface="MS Reference Sans Serif" charset="0"/>
                <a:cs typeface="MS Reference Sans Serif" charset="0"/>
              </a:rPr>
              <a:t>Litman</a:t>
            </a:r>
            <a:r>
              <a:rPr lang="en-US" sz="1200" b="1" dirty="0">
                <a:solidFill>
                  <a:schemeClr val="bg1"/>
                </a:solidFill>
                <a:latin typeface="MS Reference Sans Serif" charset="0"/>
                <a:ea typeface="MS Reference Sans Serif" charset="0"/>
                <a:cs typeface="MS Reference Sans Serif" charset="0"/>
              </a:rPr>
              <a:t>, L., Robinson, J., &amp; </a:t>
            </a:r>
            <a:r>
              <a:rPr lang="en-US" sz="1200" b="1" dirty="0" err="1">
                <a:solidFill>
                  <a:schemeClr val="bg1"/>
                </a:solidFill>
                <a:latin typeface="MS Reference Sans Serif" charset="0"/>
                <a:ea typeface="MS Reference Sans Serif" charset="0"/>
                <a:cs typeface="MS Reference Sans Serif" charset="0"/>
              </a:rPr>
              <a:t>Abberbock</a:t>
            </a:r>
            <a:r>
              <a:rPr lang="en-US" sz="1200" b="1" dirty="0">
                <a:solidFill>
                  <a:schemeClr val="bg1"/>
                </a:solidFill>
                <a:latin typeface="MS Reference Sans Serif" charset="0"/>
                <a:ea typeface="MS Reference Sans Serif" charset="0"/>
                <a:cs typeface="MS Reference Sans Serif" charset="0"/>
              </a:rPr>
              <a:t>, T. (2016). </a:t>
            </a:r>
            <a:r>
              <a:rPr lang="en-US" sz="1200" b="1" dirty="0" err="1" smtClean="0">
                <a:solidFill>
                  <a:schemeClr val="bg1"/>
                </a:solidFill>
                <a:latin typeface="MS Reference Sans Serif" charset="0"/>
                <a:ea typeface="MS Reference Sans Serif" charset="0"/>
                <a:cs typeface="MS Reference Sans Serif" charset="0"/>
              </a:rPr>
              <a:t>TurkPrime.com</a:t>
            </a:r>
            <a:r>
              <a:rPr lang="en-US" sz="1200" b="1" dirty="0">
                <a:solidFill>
                  <a:schemeClr val="bg1"/>
                </a:solidFill>
                <a:latin typeface="MS Reference Sans Serif" charset="0"/>
                <a:ea typeface="MS Reference Sans Serif" charset="0"/>
                <a:cs typeface="MS Reference Sans Serif" charset="0"/>
              </a:rPr>
              <a:t>: A versatile crowdsourcing data acquisition platform for the behavioral sciences. </a:t>
            </a:r>
            <a:r>
              <a:rPr lang="en-US" sz="1200" b="1" i="1" dirty="0">
                <a:solidFill>
                  <a:schemeClr val="bg1"/>
                </a:solidFill>
                <a:latin typeface="MS Reference Sans Serif" charset="0"/>
                <a:ea typeface="MS Reference Sans Serif" charset="0"/>
                <a:cs typeface="MS Reference Sans Serif" charset="0"/>
              </a:rPr>
              <a:t>Behavior </a:t>
            </a:r>
            <a:r>
              <a:rPr lang="en-US" sz="1200" b="1" i="1" dirty="0" smtClean="0">
                <a:solidFill>
                  <a:schemeClr val="bg1"/>
                </a:solidFill>
                <a:latin typeface="MS Reference Sans Serif" charset="0"/>
                <a:ea typeface="MS Reference Sans Serif" charset="0"/>
                <a:cs typeface="MS Reference Sans Serif" charset="0"/>
              </a:rPr>
              <a:t>Research Methods</a:t>
            </a:r>
            <a:r>
              <a:rPr lang="en-US" sz="1200" b="1" dirty="0">
                <a:solidFill>
                  <a:schemeClr val="bg1"/>
                </a:solidFill>
                <a:latin typeface="MS Reference Sans Serif" charset="0"/>
                <a:ea typeface="MS Reference Sans Serif" charset="0"/>
                <a:cs typeface="MS Reference Sans Serif" charset="0"/>
              </a:rPr>
              <a:t>, 1-10</a:t>
            </a:r>
            <a:r>
              <a:rPr lang="en-US" sz="1200" b="1" dirty="0" smtClean="0">
                <a:solidFill>
                  <a:schemeClr val="bg1"/>
                </a:solidFill>
                <a:latin typeface="MS Reference Sans Serif" charset="0"/>
                <a:ea typeface="MS Reference Sans Serif" charset="0"/>
                <a:cs typeface="MS Reference Sans Serif" charset="0"/>
              </a:rPr>
              <a:t>.</a:t>
            </a:r>
          </a:p>
          <a:p>
            <a:r>
              <a:rPr lang="en-US" sz="1200" b="1" dirty="0">
                <a:solidFill>
                  <a:schemeClr val="bg1"/>
                </a:solidFill>
                <a:latin typeface="MS Reference Sans Serif" charset="0"/>
                <a:ea typeface="MS Reference Sans Serif" charset="0"/>
                <a:cs typeface="MS Reference Sans Serif" charset="0"/>
              </a:rPr>
              <a:t>Navarrete, C. D., &amp; </a:t>
            </a:r>
            <a:r>
              <a:rPr lang="en-US" sz="1200" b="1" dirty="0" err="1">
                <a:solidFill>
                  <a:schemeClr val="bg1"/>
                </a:solidFill>
                <a:latin typeface="MS Reference Sans Serif" charset="0"/>
                <a:ea typeface="MS Reference Sans Serif" charset="0"/>
                <a:cs typeface="MS Reference Sans Serif" charset="0"/>
              </a:rPr>
              <a:t>Fessler</a:t>
            </a:r>
            <a:r>
              <a:rPr lang="en-US" sz="1200" b="1" dirty="0">
                <a:solidFill>
                  <a:schemeClr val="bg1"/>
                </a:solidFill>
                <a:latin typeface="MS Reference Sans Serif" charset="0"/>
                <a:ea typeface="MS Reference Sans Serif" charset="0"/>
                <a:cs typeface="MS Reference Sans Serif" charset="0"/>
              </a:rPr>
              <a:t>, D. M. (2006). Disease avoidance and ethnocentrism: The effects of disease vulnerability and disgust sensitivity on intergroup attitudes. </a:t>
            </a:r>
            <a:r>
              <a:rPr lang="en-US" sz="1200" b="1" i="1" dirty="0">
                <a:solidFill>
                  <a:schemeClr val="bg1"/>
                </a:solidFill>
                <a:latin typeface="MS Reference Sans Serif" charset="0"/>
                <a:ea typeface="MS Reference Sans Serif" charset="0"/>
                <a:cs typeface="MS Reference Sans Serif" charset="0"/>
              </a:rPr>
              <a:t>Evolution and Human Behavior, 27(4)</a:t>
            </a:r>
            <a:r>
              <a:rPr lang="en-US" sz="1200" b="1" dirty="0">
                <a:solidFill>
                  <a:schemeClr val="bg1"/>
                </a:solidFill>
                <a:latin typeface="MS Reference Sans Serif" charset="0"/>
                <a:ea typeface="MS Reference Sans Serif" charset="0"/>
                <a:cs typeface="MS Reference Sans Serif" charset="0"/>
              </a:rPr>
              <a:t>, 270-282.</a:t>
            </a:r>
            <a:endParaRPr lang="en-US" sz="1200" b="1" dirty="0" smtClean="0">
              <a:solidFill>
                <a:schemeClr val="bg1"/>
              </a:solidFill>
              <a:latin typeface="MS Reference Sans Serif" charset="0"/>
              <a:ea typeface="MS Reference Sans Serif" charset="0"/>
              <a:cs typeface="MS Reference Sans Serif" charset="0"/>
            </a:endParaRPr>
          </a:p>
          <a:p>
            <a:r>
              <a:rPr lang="en-US" sz="1200" b="1" dirty="0">
                <a:solidFill>
                  <a:schemeClr val="bg1"/>
                </a:solidFill>
                <a:latin typeface="MS Reference Sans Serif" charset="0"/>
                <a:ea typeface="MS Reference Sans Serif" charset="0"/>
                <a:cs typeface="MS Reference Sans Serif" charset="0"/>
              </a:rPr>
              <a:t>Park, J. H., Faulkner, J., &amp; Schaller, M. (2003). Evolved disease-avoidance processes and contemporary anti-social behavior: Prejudicial attitudes and avoidance of people with physical disabilities. </a:t>
            </a:r>
            <a:r>
              <a:rPr lang="en-US" sz="1200" b="1" i="1" dirty="0">
                <a:solidFill>
                  <a:schemeClr val="bg1"/>
                </a:solidFill>
                <a:latin typeface="MS Reference Sans Serif" charset="0"/>
                <a:ea typeface="MS Reference Sans Serif" charset="0"/>
                <a:cs typeface="MS Reference Sans Serif" charset="0"/>
              </a:rPr>
              <a:t>Journal of Nonverbal Behavior, 27(2)</a:t>
            </a:r>
            <a:r>
              <a:rPr lang="en-US" sz="1200" b="1" dirty="0">
                <a:solidFill>
                  <a:schemeClr val="bg1"/>
                </a:solidFill>
                <a:latin typeface="MS Reference Sans Serif" charset="0"/>
                <a:ea typeface="MS Reference Sans Serif" charset="0"/>
                <a:cs typeface="MS Reference Sans Serif" charset="0"/>
              </a:rPr>
              <a:t>, 65-87.</a:t>
            </a:r>
            <a:endParaRPr lang="en-US" sz="1200" b="1" dirty="0" smtClean="0">
              <a:solidFill>
                <a:schemeClr val="bg1"/>
              </a:solidFill>
              <a:latin typeface="MS Reference Sans Serif" charset="0"/>
              <a:ea typeface="MS Reference Sans Serif" charset="0"/>
              <a:cs typeface="MS Reference Sans Serif" charset="0"/>
            </a:endParaRPr>
          </a:p>
          <a:p>
            <a:r>
              <a:rPr lang="en-US" sz="1200" b="1" dirty="0">
                <a:solidFill>
                  <a:schemeClr val="bg1"/>
                </a:solidFill>
                <a:latin typeface="MS Reference Sans Serif" charset="0"/>
                <a:ea typeface="MS Reference Sans Serif" charset="0"/>
                <a:cs typeface="MS Reference Sans Serif" charset="0"/>
              </a:rPr>
              <a:t>Park, J. H., Schaller, M., &amp; Crandall, C. S. (2007). Pathogen-avoidance mechanisms and the stigmatization of obese people. </a:t>
            </a:r>
            <a:r>
              <a:rPr lang="en-US" sz="1200" b="1" i="1" dirty="0">
                <a:solidFill>
                  <a:schemeClr val="bg1"/>
                </a:solidFill>
                <a:latin typeface="MS Reference Sans Serif" charset="0"/>
                <a:ea typeface="MS Reference Sans Serif" charset="0"/>
                <a:cs typeface="MS Reference Sans Serif" charset="0"/>
              </a:rPr>
              <a:t>Evolution and Human Behavior, 28(6)</a:t>
            </a:r>
            <a:r>
              <a:rPr lang="en-US" sz="1200" b="1" dirty="0">
                <a:solidFill>
                  <a:schemeClr val="bg1"/>
                </a:solidFill>
                <a:latin typeface="MS Reference Sans Serif" charset="0"/>
                <a:ea typeface="MS Reference Sans Serif" charset="0"/>
                <a:cs typeface="MS Reference Sans Serif" charset="0"/>
              </a:rPr>
              <a:t>, 410-414</a:t>
            </a:r>
            <a:r>
              <a:rPr lang="en-US" sz="1200" b="1" dirty="0" smtClean="0">
                <a:solidFill>
                  <a:schemeClr val="bg1"/>
                </a:solidFill>
                <a:latin typeface="MS Reference Sans Serif" charset="0"/>
                <a:ea typeface="MS Reference Sans Serif" charset="0"/>
                <a:cs typeface="MS Reference Sans Serif" charset="0"/>
              </a:rPr>
              <a:t>.</a:t>
            </a:r>
            <a:endParaRPr lang="en-US" sz="1200" b="1" dirty="0">
              <a:solidFill>
                <a:schemeClr val="bg1"/>
              </a:solidFill>
              <a:latin typeface="MS Reference Sans Serif" charset="0"/>
              <a:ea typeface="MS Reference Sans Serif" charset="0"/>
              <a:cs typeface="MS Reference Sans Serif" charset="0"/>
            </a:endParaRPr>
          </a:p>
          <a:p>
            <a:r>
              <a:rPr lang="en-US" sz="1200" b="1" dirty="0" err="1" smtClean="0">
                <a:solidFill>
                  <a:schemeClr val="bg1"/>
                </a:solidFill>
                <a:latin typeface="MS Reference Sans Serif" charset="0"/>
                <a:ea typeface="MS Reference Sans Serif" charset="0"/>
                <a:cs typeface="MS Reference Sans Serif" charset="0"/>
              </a:rPr>
              <a:t>Rosseel</a:t>
            </a:r>
            <a:r>
              <a:rPr lang="en-US" sz="1200" b="1" dirty="0">
                <a:solidFill>
                  <a:schemeClr val="bg1"/>
                </a:solidFill>
                <a:latin typeface="MS Reference Sans Serif" charset="0"/>
                <a:ea typeface="MS Reference Sans Serif" charset="0"/>
                <a:cs typeface="MS Reference Sans Serif" charset="0"/>
              </a:rPr>
              <a:t>, Y. (2012). </a:t>
            </a:r>
            <a:r>
              <a:rPr lang="en-US" sz="1200" b="1" dirty="0" err="1">
                <a:solidFill>
                  <a:schemeClr val="bg1"/>
                </a:solidFill>
                <a:latin typeface="MS Reference Sans Serif" charset="0"/>
                <a:ea typeface="MS Reference Sans Serif" charset="0"/>
                <a:cs typeface="MS Reference Sans Serif" charset="0"/>
              </a:rPr>
              <a:t>lavaan</a:t>
            </a:r>
            <a:r>
              <a:rPr lang="en-US" sz="1200" b="1" dirty="0">
                <a:solidFill>
                  <a:schemeClr val="bg1"/>
                </a:solidFill>
                <a:latin typeface="MS Reference Sans Serif" charset="0"/>
                <a:ea typeface="MS Reference Sans Serif" charset="0"/>
                <a:cs typeface="MS Reference Sans Serif" charset="0"/>
              </a:rPr>
              <a:t>: An R package for structural equation modeling. </a:t>
            </a:r>
            <a:r>
              <a:rPr lang="en-US" sz="1200" b="1" i="1" dirty="0">
                <a:solidFill>
                  <a:schemeClr val="bg1"/>
                </a:solidFill>
                <a:latin typeface="MS Reference Sans Serif" charset="0"/>
                <a:ea typeface="MS Reference Sans Serif" charset="0"/>
                <a:cs typeface="MS Reference Sans Serif" charset="0"/>
              </a:rPr>
              <a:t>Journal of Statistical Software, 48(2)</a:t>
            </a:r>
            <a:r>
              <a:rPr lang="en-US" sz="1200" b="1" dirty="0">
                <a:solidFill>
                  <a:schemeClr val="bg1"/>
                </a:solidFill>
                <a:latin typeface="MS Reference Sans Serif" charset="0"/>
                <a:ea typeface="MS Reference Sans Serif" charset="0"/>
                <a:cs typeface="MS Reference Sans Serif" charset="0"/>
              </a:rPr>
              <a:t>, 1-36</a:t>
            </a:r>
            <a:r>
              <a:rPr lang="en-US" sz="1200" b="1" dirty="0" smtClean="0">
                <a:solidFill>
                  <a:schemeClr val="bg1"/>
                </a:solidFill>
                <a:latin typeface="MS Reference Sans Serif" charset="0"/>
                <a:ea typeface="MS Reference Sans Serif" charset="0"/>
                <a:cs typeface="MS Reference Sans Serif" charset="0"/>
              </a:rPr>
              <a:t>.</a:t>
            </a:r>
          </a:p>
          <a:p>
            <a:r>
              <a:rPr lang="en-US" sz="1200" b="1" dirty="0">
                <a:solidFill>
                  <a:schemeClr val="bg1"/>
                </a:solidFill>
                <a:latin typeface="MS Reference Sans Serif" charset="0"/>
                <a:ea typeface="MS Reference Sans Serif" charset="0"/>
                <a:cs typeface="MS Reference Sans Serif" charset="0"/>
              </a:rPr>
              <a:t>Ryan, S., Oaten, M., Stevenson, R. J., &amp; Case, T. I. (2012). Facial disfigurement is treated like an infectious disease. </a:t>
            </a:r>
            <a:r>
              <a:rPr lang="en-US" sz="1200" b="1" i="1" dirty="0">
                <a:solidFill>
                  <a:schemeClr val="bg1"/>
                </a:solidFill>
                <a:latin typeface="MS Reference Sans Serif" charset="0"/>
                <a:ea typeface="MS Reference Sans Serif" charset="0"/>
                <a:cs typeface="MS Reference Sans Serif" charset="0"/>
              </a:rPr>
              <a:t>Evolution and Human Behavior, 33(6)</a:t>
            </a:r>
            <a:r>
              <a:rPr lang="en-US" sz="1200" b="1" dirty="0">
                <a:solidFill>
                  <a:schemeClr val="bg1"/>
                </a:solidFill>
                <a:latin typeface="MS Reference Sans Serif" charset="0"/>
                <a:ea typeface="MS Reference Sans Serif" charset="0"/>
                <a:cs typeface="MS Reference Sans Serif" charset="0"/>
              </a:rPr>
              <a:t>, 639-646.</a:t>
            </a:r>
          </a:p>
          <a:p>
            <a:r>
              <a:rPr lang="en-US" sz="1200" b="1" dirty="0" smtClean="0">
                <a:solidFill>
                  <a:schemeClr val="bg1"/>
                </a:solidFill>
                <a:latin typeface="MS Reference Sans Serif" charset="0"/>
                <a:ea typeface="MS Reference Sans Serif" charset="0"/>
                <a:cs typeface="MS Reference Sans Serif" charset="0"/>
              </a:rPr>
              <a:t>Wickham</a:t>
            </a:r>
            <a:r>
              <a:rPr lang="en-US" sz="1200" b="1" dirty="0">
                <a:solidFill>
                  <a:schemeClr val="bg1"/>
                </a:solidFill>
                <a:latin typeface="MS Reference Sans Serif" charset="0"/>
                <a:ea typeface="MS Reference Sans Serif" charset="0"/>
                <a:cs typeface="MS Reference Sans Serif" charset="0"/>
              </a:rPr>
              <a:t>, H. (2009). ggplot2: </a:t>
            </a:r>
            <a:r>
              <a:rPr lang="en-US" sz="1200" b="1" dirty="0" smtClean="0">
                <a:solidFill>
                  <a:schemeClr val="bg1"/>
                </a:solidFill>
                <a:latin typeface="MS Reference Sans Serif" charset="0"/>
                <a:ea typeface="MS Reference Sans Serif" charset="0"/>
                <a:cs typeface="MS Reference Sans Serif" charset="0"/>
              </a:rPr>
              <a:t>Elegant </a:t>
            </a:r>
            <a:r>
              <a:rPr lang="en-US" sz="1200" b="1" dirty="0">
                <a:solidFill>
                  <a:schemeClr val="bg1"/>
                </a:solidFill>
                <a:latin typeface="MS Reference Sans Serif" charset="0"/>
                <a:ea typeface="MS Reference Sans Serif" charset="0"/>
                <a:cs typeface="MS Reference Sans Serif" charset="0"/>
              </a:rPr>
              <a:t>graphics for data analysis. Springer Science &amp; Business Media</a:t>
            </a:r>
            <a:r>
              <a:rPr lang="en-US" sz="1200" b="1" dirty="0" smtClean="0">
                <a:solidFill>
                  <a:schemeClr val="bg1"/>
                </a:solidFill>
                <a:latin typeface="MS Reference Sans Serif" charset="0"/>
                <a:ea typeface="MS Reference Sans Serif" charset="0"/>
                <a:cs typeface="MS Reference Sans Serif" charset="0"/>
              </a:rPr>
              <a:t>.</a:t>
            </a:r>
          </a:p>
          <a:p>
            <a:endParaRPr lang="en-US" sz="1200"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833061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8594</TotalTime>
  <Words>1109</Words>
  <Application>Microsoft Macintosh PowerPoint</Application>
  <PresentationFormat>Widescreen</PresentationFormat>
  <Paragraphs>173</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Bitstream Vera Sans</vt:lpstr>
      <vt:lpstr>Calibri</vt:lpstr>
      <vt:lpstr>Calibri Light</vt:lpstr>
      <vt:lpstr>MS Reference Sans Serif</vt:lpstr>
      <vt:lpstr>Arial</vt:lpstr>
      <vt:lpstr>Thème Office</vt:lpstr>
      <vt:lpstr>What does infectious disease look like in the mind? A reverse correlation approach</vt:lpstr>
      <vt:lpstr>Think of someone who would get you sick…</vt:lpstr>
      <vt:lpstr>PowerPoint Presentation</vt:lpstr>
      <vt:lpstr>PowerPoint Presentation</vt:lpstr>
      <vt:lpstr>PowerPoint Presentation</vt:lpstr>
      <vt:lpstr>PowerPoint Presentation</vt:lpstr>
      <vt:lpstr>The germy mental image possesses features that serve as heuristic cues to infectious disease threat</vt:lpstr>
      <vt:lpstr>PowerPoint Presentation</vt:lpstr>
      <vt:lpstr>References</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David Gohel</dc:creator>
  <cp:lastModifiedBy>Nicholas Michalak</cp:lastModifiedBy>
  <cp:revision>79</cp:revision>
  <cp:lastPrinted>2017-01-06T18:36:43Z</cp:lastPrinted>
  <dcterms:created xsi:type="dcterms:W3CDTF">2013-11-21T15:46:01Z</dcterms:created>
  <dcterms:modified xsi:type="dcterms:W3CDTF">2017-01-19T17:48:28Z</dcterms:modified>
</cp:coreProperties>
</file>